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935" r:id="rId4"/>
  </p:sldMasterIdLst>
  <p:notesMasterIdLst>
    <p:notesMasterId r:id="rId35"/>
  </p:notesMasterIdLst>
  <p:handoutMasterIdLst>
    <p:handoutMasterId r:id="rId36"/>
  </p:handoutMasterIdLst>
  <p:sldIdLst>
    <p:sldId id="318" r:id="rId5"/>
    <p:sldId id="320" r:id="rId6"/>
    <p:sldId id="603" r:id="rId7"/>
    <p:sldId id="609" r:id="rId8"/>
    <p:sldId id="610" r:id="rId9"/>
    <p:sldId id="495" r:id="rId10"/>
    <p:sldId id="607" r:id="rId11"/>
    <p:sldId id="586" r:id="rId12"/>
    <p:sldId id="297" r:id="rId13"/>
    <p:sldId id="493" r:id="rId14"/>
    <p:sldId id="276" r:id="rId15"/>
    <p:sldId id="611" r:id="rId16"/>
    <p:sldId id="323" r:id="rId17"/>
    <p:sldId id="604" r:id="rId18"/>
    <p:sldId id="277" r:id="rId19"/>
    <p:sldId id="278" r:id="rId20"/>
    <p:sldId id="605" r:id="rId21"/>
    <p:sldId id="271" r:id="rId22"/>
    <p:sldId id="606" r:id="rId23"/>
    <p:sldId id="585" r:id="rId24"/>
    <p:sldId id="266" r:id="rId25"/>
    <p:sldId id="275" r:id="rId26"/>
    <p:sldId id="613" r:id="rId27"/>
    <p:sldId id="612" r:id="rId28"/>
    <p:sldId id="268" r:id="rId29"/>
    <p:sldId id="269" r:id="rId30"/>
    <p:sldId id="488" r:id="rId31"/>
    <p:sldId id="280" r:id="rId32"/>
    <p:sldId id="302" r:id="rId33"/>
    <p:sldId id="260" r:id="rId34"/>
  </p:sldIdLst>
  <p:sldSz cx="12188825" cy="6858000"/>
  <p:notesSz cx="7010400" cy="92964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888" userDrawn="1">
          <p15:clr>
            <a:srgbClr val="A4A3A4"/>
          </p15:clr>
        </p15:guide>
        <p15:guide id="2" pos="3839" userDrawn="1">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39C2F"/>
    <a:srgbClr val="C59C27"/>
    <a:srgbClr val="D13940"/>
    <a:srgbClr val="EF9A1A"/>
    <a:srgbClr val="907262"/>
    <a:srgbClr val="B3CD1F"/>
    <a:srgbClr val="43B1E5"/>
    <a:srgbClr val="00B8BB"/>
    <a:srgbClr val="426FB6"/>
    <a:srgbClr val="13AAB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7" autoAdjust="0"/>
    <p:restoredTop sz="96571" autoAdjust="0"/>
  </p:normalViewPr>
  <p:slideViewPr>
    <p:cSldViewPr snapToGrid="0" showGuides="1">
      <p:cViewPr>
        <p:scale>
          <a:sx n="102" d="100"/>
          <a:sy n="102" d="100"/>
        </p:scale>
        <p:origin x="248" y="744"/>
      </p:cViewPr>
      <p:guideLst>
        <p:guide orient="horz" pos="888"/>
        <p:guide pos="3839"/>
      </p:guideLst>
    </p:cSldViewPr>
  </p:slid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55" d="100"/>
          <a:sy n="55" d="100"/>
        </p:scale>
        <p:origin x="-1472" y="-64"/>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heme" Target="theme/theme1.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notesMaster" Target="notesMasters/notesMaster1.xml"/><Relationship Id="rId8" Type="http://schemas.openxmlformats.org/officeDocument/2006/relationships/slide" Target="slides/slide4.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70338" y="0"/>
            <a:ext cx="3038475" cy="465138"/>
          </a:xfrm>
          <a:prstGeom prst="rect">
            <a:avLst/>
          </a:prstGeom>
        </p:spPr>
        <p:txBody>
          <a:bodyPr vert="horz" lIns="91440" tIns="45720" rIns="91440" bIns="45720" rtlCol="0"/>
          <a:lstStyle>
            <a:lvl1pPr algn="r">
              <a:defRPr sz="1200"/>
            </a:lvl1pPr>
          </a:lstStyle>
          <a:p>
            <a:fld id="{0B842F42-2CE9-4E35-95C1-410DC08A50B1}" type="datetimeFigureOut">
              <a:rPr lang="en-US" smtClean="0"/>
              <a:t>7/23/20</a:t>
            </a:fld>
            <a:endParaRPr lang="en-US"/>
          </a:p>
        </p:txBody>
      </p:sp>
      <p:sp>
        <p:nvSpPr>
          <p:cNvPr id="4" name="Footer Placeholder 3"/>
          <p:cNvSpPr>
            <a:spLocks noGrp="1"/>
          </p:cNvSpPr>
          <p:nvPr>
            <p:ph type="ftr" sz="quarter" idx="2"/>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70338" y="8829675"/>
            <a:ext cx="3038475" cy="465138"/>
          </a:xfrm>
          <a:prstGeom prst="rect">
            <a:avLst/>
          </a:prstGeom>
        </p:spPr>
        <p:txBody>
          <a:bodyPr vert="horz" lIns="91440" tIns="45720" rIns="91440" bIns="45720" rtlCol="0" anchor="b"/>
          <a:lstStyle>
            <a:lvl1pPr algn="r">
              <a:defRPr sz="1200"/>
            </a:lvl1pPr>
          </a:lstStyle>
          <a:p>
            <a:fld id="{26F2E89A-4FDF-4617-8DDF-BE2769EE821E}" type="slidenum">
              <a:rPr lang="en-US" smtClean="0"/>
              <a:t>‹#›</a:t>
            </a:fld>
            <a:endParaRPr lang="en-US"/>
          </a:p>
        </p:txBody>
      </p:sp>
    </p:spTree>
    <p:extLst>
      <p:ext uri="{BB962C8B-B14F-4D97-AF65-F5344CB8AC3E}">
        <p14:creationId xmlns:p14="http://schemas.microsoft.com/office/powerpoint/2010/main" val="25792619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5138"/>
          </a:xfrm>
          <a:prstGeom prst="rect">
            <a:avLst/>
          </a:prstGeom>
        </p:spPr>
        <p:txBody>
          <a:bodyPr vert="horz" lIns="91440" tIns="45720" rIns="91440" bIns="45720" rtlCol="0"/>
          <a:lstStyle>
            <a:lvl1pPr algn="r">
              <a:defRPr sz="1200"/>
            </a:lvl1pPr>
          </a:lstStyle>
          <a:p>
            <a:fld id="{6F282904-F315-4730-8D91-37D99E141A6F}" type="datetimeFigureOut">
              <a:rPr lang="en-US" smtClean="0"/>
              <a:t>7/23/20</a:t>
            </a:fld>
            <a:endParaRPr lang="en-US"/>
          </a:p>
        </p:txBody>
      </p:sp>
      <p:sp>
        <p:nvSpPr>
          <p:cNvPr id="4" name="Slide Image Placeholder 3"/>
          <p:cNvSpPr>
            <a:spLocks noGrp="1" noRot="1" noChangeAspect="1"/>
          </p:cNvSpPr>
          <p:nvPr>
            <p:ph type="sldImg" idx="2"/>
          </p:nvPr>
        </p:nvSpPr>
        <p:spPr>
          <a:xfrm>
            <a:off x="407988" y="696913"/>
            <a:ext cx="6194425" cy="34861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16425"/>
            <a:ext cx="5607050" cy="4183063"/>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5138"/>
          </a:xfrm>
          <a:prstGeom prst="rect">
            <a:avLst/>
          </a:prstGeom>
        </p:spPr>
        <p:txBody>
          <a:bodyPr vert="horz" lIns="91440" tIns="45720" rIns="91440" bIns="45720" rtlCol="0" anchor="b"/>
          <a:lstStyle>
            <a:lvl1pPr algn="r">
              <a:defRPr sz="1200"/>
            </a:lvl1pPr>
          </a:lstStyle>
          <a:p>
            <a:fld id="{54E672D7-8E2D-4611-973D-F4591A707C34}" type="slidenum">
              <a:rPr lang="en-US" smtClean="0"/>
              <a:t>‹#›</a:t>
            </a:fld>
            <a:endParaRPr lang="en-US"/>
          </a:p>
        </p:txBody>
      </p:sp>
    </p:spTree>
    <p:extLst>
      <p:ext uri="{BB962C8B-B14F-4D97-AF65-F5344CB8AC3E}">
        <p14:creationId xmlns:p14="http://schemas.microsoft.com/office/powerpoint/2010/main" val="17013578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 name="Shape 185"/>
          <p:cNvSpPr>
            <a:spLocks noGrp="1" noRot="1" noChangeAspect="1"/>
          </p:cNvSpPr>
          <p:nvPr>
            <p:ph type="sldImg"/>
          </p:nvPr>
        </p:nvSpPr>
        <p:spPr>
          <a:prstGeom prst="rect">
            <a:avLst/>
          </a:prstGeom>
        </p:spPr>
        <p:txBody>
          <a:bodyPr/>
          <a:lstStyle/>
          <a:p>
            <a:endParaRPr/>
          </a:p>
        </p:txBody>
      </p:sp>
      <p:sp>
        <p:nvSpPr>
          <p:cNvPr id="186" name="Shape 186"/>
          <p:cNvSpPr>
            <a:spLocks noGrp="1"/>
          </p:cNvSpPr>
          <p:nvPr>
            <p:ph type="body" sz="quarter" idx="1"/>
          </p:nvPr>
        </p:nvSpPr>
        <p:spPr>
          <a:prstGeom prst="rect">
            <a:avLst/>
          </a:prstGeom>
        </p:spPr>
        <p:txBody>
          <a:bodyPr/>
          <a:lstStyle/>
          <a:p>
            <a:r>
              <a:rPr dirty="0"/>
              <a:t>Tests written before refactoring encapsulate and enforce a contract made at design time.  Having them available easily allows us to maintain that any small change does not alter behavior of code being refactored.</a:t>
            </a:r>
          </a:p>
          <a:p>
            <a:endParaRPr dirty="0"/>
          </a:p>
          <a:p>
            <a:r>
              <a:rPr dirty="0"/>
              <a:t>Fowler (1999) via Code Complete:</a:t>
            </a:r>
          </a:p>
          <a:p>
            <a:r>
              <a:rPr dirty="0"/>
              <a:t>Refactoring is “a change made to the internal structure of the software to make it easier to understand and cheaper to modify without changing its behavior”.</a:t>
            </a:r>
          </a:p>
        </p:txBody>
      </p:sp>
    </p:spTree>
    <p:extLst>
      <p:ext uri="{BB962C8B-B14F-4D97-AF65-F5344CB8AC3E}">
        <p14:creationId xmlns:p14="http://schemas.microsoft.com/office/powerpoint/2010/main" val="4886412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7988" y="696913"/>
            <a:ext cx="6194425"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46EF7F-2180-5947-8246-D3E867E2B048}" type="slidenum">
              <a:rPr lang="en-US" smtClean="0"/>
              <a:t>9</a:t>
            </a:fld>
            <a:endParaRPr lang="en-US"/>
          </a:p>
        </p:txBody>
      </p:sp>
    </p:spTree>
    <p:extLst>
      <p:ext uri="{BB962C8B-B14F-4D97-AF65-F5344CB8AC3E}">
        <p14:creationId xmlns:p14="http://schemas.microsoft.com/office/powerpoint/2010/main" val="8408057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Missing testing of edge cases.  This might be important!</a:t>
            </a:r>
          </a:p>
          <a:p>
            <a:endParaRPr lang="en-US" dirty="0"/>
          </a:p>
        </p:txBody>
      </p:sp>
      <p:sp>
        <p:nvSpPr>
          <p:cNvPr id="4" name="Slide Number Placeholder 3"/>
          <p:cNvSpPr>
            <a:spLocks noGrp="1"/>
          </p:cNvSpPr>
          <p:nvPr>
            <p:ph type="sldNum" sz="quarter" idx="10"/>
          </p:nvPr>
        </p:nvSpPr>
        <p:spPr/>
        <p:txBody>
          <a:bodyPr/>
          <a:lstStyle/>
          <a:p>
            <a:fld id="{54E672D7-8E2D-4611-973D-F4591A707C34}" type="slidenum">
              <a:rPr lang="en-US" smtClean="0"/>
              <a:t>13</a:t>
            </a:fld>
            <a:endParaRPr lang="en-US"/>
          </a:p>
        </p:txBody>
      </p:sp>
    </p:spTree>
    <p:extLst>
      <p:ext uri="{BB962C8B-B14F-4D97-AF65-F5344CB8AC3E}">
        <p14:creationId xmlns:p14="http://schemas.microsoft.com/office/powerpoint/2010/main" val="14719756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Highlight that </a:t>
            </a:r>
            <a:r>
              <a:rPr lang="en-US" dirty="0" err="1"/>
              <a:t>simpleUnsplit</a:t>
            </a:r>
            <a:r>
              <a:rPr lang="en-US" dirty="0"/>
              <a:t> and Unsplit are two different, but similar implementations.  One is fully-featured and the other is lightweight and simple.  This makes the latter useful for development and debugging.  These two are mentioned later in the talk.</a:t>
            </a:r>
          </a:p>
        </p:txBody>
      </p:sp>
      <p:sp>
        <p:nvSpPr>
          <p:cNvPr id="4" name="Slide Number Placeholder 3"/>
          <p:cNvSpPr>
            <a:spLocks noGrp="1"/>
          </p:cNvSpPr>
          <p:nvPr>
            <p:ph type="sldNum" sz="quarter" idx="5"/>
          </p:nvPr>
        </p:nvSpPr>
        <p:spPr/>
        <p:txBody>
          <a:bodyPr/>
          <a:lstStyle/>
          <a:p>
            <a:fld id="{3EAA7A1A-8011-3A42-91B8-EE1BD44E4455}" type="slidenum">
              <a:rPr lang="en-US" smtClean="0"/>
              <a:t>18</a:t>
            </a:fld>
            <a:endParaRPr lang="en-US"/>
          </a:p>
        </p:txBody>
      </p:sp>
    </p:spTree>
    <p:extLst>
      <p:ext uri="{BB962C8B-B14F-4D97-AF65-F5344CB8AC3E}">
        <p14:creationId xmlns:p14="http://schemas.microsoft.com/office/powerpoint/2010/main" val="18812340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Can point out that this graphic show the need to update the tree - two AMR implementations required a new AMR subfolder.</a:t>
            </a:r>
          </a:p>
        </p:txBody>
      </p:sp>
      <p:sp>
        <p:nvSpPr>
          <p:cNvPr id="4" name="Slide Number Placeholder 3"/>
          <p:cNvSpPr>
            <a:spLocks noGrp="1"/>
          </p:cNvSpPr>
          <p:nvPr>
            <p:ph type="sldNum" sz="quarter" idx="5"/>
          </p:nvPr>
        </p:nvSpPr>
        <p:spPr/>
        <p:txBody>
          <a:bodyPr/>
          <a:lstStyle/>
          <a:p>
            <a:fld id="{3EAA7A1A-8011-3A42-91B8-EE1BD44E4455}" type="slidenum">
              <a:rPr lang="en-US" smtClean="0"/>
              <a:t>21</a:t>
            </a:fld>
            <a:endParaRPr lang="en-US"/>
          </a:p>
        </p:txBody>
      </p:sp>
    </p:spTree>
    <p:extLst>
      <p:ext uri="{BB962C8B-B14F-4D97-AF65-F5344CB8AC3E}">
        <p14:creationId xmlns:p14="http://schemas.microsoft.com/office/powerpoint/2010/main" val="39409703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Paramesh/</a:t>
            </a:r>
            <a:r>
              <a:rPr lang="en-US" dirty="0" err="1"/>
              <a:t>AMReX</a:t>
            </a:r>
            <a:r>
              <a:rPr lang="en-US" dirty="0"/>
              <a:t> constraints inform what we can implement and therefore offer clients through the interface.</a:t>
            </a:r>
          </a:p>
          <a:p>
            <a:endParaRPr lang="en-US" dirty="0"/>
          </a:p>
          <a:p>
            <a:r>
              <a:rPr lang="en-US" dirty="0"/>
              <a:t>The coupling to Hydro explains what is needed from Grid and how it must be requested.</a:t>
            </a:r>
          </a:p>
          <a:p>
            <a:endParaRPr lang="en-US" dirty="0"/>
          </a:p>
          <a:p>
            <a:r>
              <a:rPr lang="en-US" dirty="0"/>
              <a:t>The point is that we are looking at both sides of the interface to determine what shape it can </a:t>
            </a:r>
            <a:r>
              <a:rPr lang="en-US" dirty="0" err="1"/>
              <a:t>tak</a:t>
            </a:r>
            <a:endParaRPr lang="en-US" dirty="0"/>
          </a:p>
        </p:txBody>
      </p:sp>
      <p:sp>
        <p:nvSpPr>
          <p:cNvPr id="4" name="Slide Number Placeholder 3"/>
          <p:cNvSpPr>
            <a:spLocks noGrp="1"/>
          </p:cNvSpPr>
          <p:nvPr>
            <p:ph type="sldNum" sz="quarter" idx="5"/>
          </p:nvPr>
        </p:nvSpPr>
        <p:spPr/>
        <p:txBody>
          <a:bodyPr/>
          <a:lstStyle/>
          <a:p>
            <a:fld id="{3EAA7A1A-8011-3A42-91B8-EE1BD44E4455}" type="slidenum">
              <a:rPr lang="en-US" smtClean="0"/>
              <a:t>25</a:t>
            </a:fld>
            <a:endParaRPr lang="en-US"/>
          </a:p>
        </p:txBody>
      </p:sp>
    </p:spTree>
    <p:extLst>
      <p:ext uri="{BB962C8B-B14F-4D97-AF65-F5344CB8AC3E}">
        <p14:creationId xmlns:p14="http://schemas.microsoft.com/office/powerpoint/2010/main" val="33560464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Prototyping is a first level stress testing of our design decisions and interface.  To be an effective stress test, we should have likely expanded further out to capture more use cases of our interface.  That said, Klaus and </a:t>
            </a:r>
            <a:r>
              <a:rPr lang="en-US" dirty="0" err="1"/>
              <a:t>Anshu</a:t>
            </a:r>
            <a:r>
              <a:rPr lang="en-US" dirty="0"/>
              <a:t> are already aware of these use cases and could have known that the limited scope of this phase was reasonably stressful and therefore informative.</a:t>
            </a:r>
          </a:p>
          <a:p>
            <a:endParaRPr lang="en-US" dirty="0"/>
          </a:p>
          <a:p>
            <a:r>
              <a:rPr lang="en-US" dirty="0"/>
              <a:t>Implementing with Hydro let us discover common usage patterns to build a gut-level understanding of whether or not the interface was a natural fit for the application.</a:t>
            </a:r>
          </a:p>
          <a:p>
            <a:endParaRPr lang="en-US" dirty="0"/>
          </a:p>
          <a:p>
            <a:endParaRPr lang="en-US" dirty="0"/>
          </a:p>
        </p:txBody>
      </p:sp>
      <p:sp>
        <p:nvSpPr>
          <p:cNvPr id="4" name="Slide Number Placeholder 3"/>
          <p:cNvSpPr>
            <a:spLocks noGrp="1"/>
          </p:cNvSpPr>
          <p:nvPr>
            <p:ph type="sldNum" sz="quarter" idx="5"/>
          </p:nvPr>
        </p:nvSpPr>
        <p:spPr/>
        <p:txBody>
          <a:bodyPr/>
          <a:lstStyle/>
          <a:p>
            <a:fld id="{3EAA7A1A-8011-3A42-91B8-EE1BD44E4455}" type="slidenum">
              <a:rPr lang="en-US" smtClean="0"/>
              <a:t>26</a:t>
            </a:fld>
            <a:endParaRPr lang="en-US"/>
          </a:p>
        </p:txBody>
      </p:sp>
    </p:spTree>
    <p:extLst>
      <p:ext uri="{BB962C8B-B14F-4D97-AF65-F5344CB8AC3E}">
        <p14:creationId xmlns:p14="http://schemas.microsoft.com/office/powerpoint/2010/main" val="30567314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Point of hybrid method was first and foremost to build a proof of concept that worked on system-level tests.  It was also a means to test out the design decisions and the efficiency of the associated implementations at a larger grained level.  This is in contrast to the forward engineering being done by me at the level of routines, units, and </a:t>
            </a:r>
            <a:r>
              <a:rPr lang="en-US" dirty="0" err="1"/>
              <a:t>unittests</a:t>
            </a:r>
            <a:r>
              <a:rPr lang="en-US" dirty="0"/>
              <a:t>.</a:t>
            </a:r>
          </a:p>
          <a:p>
            <a:endParaRPr lang="en-US" dirty="0"/>
          </a:p>
          <a:p>
            <a:r>
              <a:rPr lang="en-US" dirty="0"/>
              <a:t>Adding new features or capabilities grew test </a:t>
            </a:r>
            <a:r>
              <a:rPr lang="en-US" dirty="0" err="1"/>
              <a:t>suite.s</a:t>
            </a:r>
            <a:endParaRPr lang="en-US" dirty="0"/>
          </a:p>
        </p:txBody>
      </p:sp>
      <p:sp>
        <p:nvSpPr>
          <p:cNvPr id="4" name="Slide Number Placeholder 3"/>
          <p:cNvSpPr>
            <a:spLocks noGrp="1"/>
          </p:cNvSpPr>
          <p:nvPr>
            <p:ph type="sldNum" sz="quarter" idx="5"/>
          </p:nvPr>
        </p:nvSpPr>
        <p:spPr/>
        <p:txBody>
          <a:bodyPr/>
          <a:lstStyle/>
          <a:p>
            <a:fld id="{3EAA7A1A-8011-3A42-91B8-EE1BD44E4455}" type="slidenum">
              <a:rPr lang="en-US" smtClean="0"/>
              <a:t>27</a:t>
            </a:fld>
            <a:endParaRPr lang="en-US"/>
          </a:p>
        </p:txBody>
      </p:sp>
    </p:spTree>
    <p:extLst>
      <p:ext uri="{BB962C8B-B14F-4D97-AF65-F5344CB8AC3E}">
        <p14:creationId xmlns:p14="http://schemas.microsoft.com/office/powerpoint/2010/main" val="1765880504"/>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5.png"/><Relationship Id="rId7"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6.png"/><Relationship Id="rId4" Type="http://schemas.microsoft.com/office/2007/relationships/hdphoto" Target="../media/hdphoto1.wdp"/></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7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0640"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11" name="Picture 10">
            <a:extLst>
              <a:ext uri="{FF2B5EF4-FFF2-40B4-BE49-F238E27FC236}">
                <a16:creationId xmlns:a16="http://schemas.microsoft.com/office/drawing/2014/main" id="{FEB516F4-C09A-4E83-A0F1-168C638F25AA}"/>
              </a:ext>
            </a:extLst>
          </p:cNvPr>
          <p:cNvPicPr>
            <a:picLocks noChangeAspect="1"/>
          </p:cNvPicPr>
          <p:nvPr userDrawn="1"/>
        </p:nvPicPr>
        <p:blipFill rotWithShape="1">
          <a:blip r:embed="rId7">
            <a:extLst>
              <a:ext uri="{28A0092B-C50C-407E-A947-70E740481C1C}">
                <a14:useLocalDpi xmlns:a14="http://schemas.microsoft.com/office/drawing/2010/main" val="0"/>
              </a:ext>
            </a:extLst>
          </a:blip>
          <a:srcRect r="58932" b="1495"/>
          <a:stretch/>
        </p:blipFill>
        <p:spPr>
          <a:xfrm rot="10800000">
            <a:off x="-1" y="1572767"/>
            <a:ext cx="2852965" cy="4078297"/>
          </a:xfrm>
          <a:prstGeom prst="rect">
            <a:avLst/>
          </a:prstGeom>
        </p:spPr>
      </p:pic>
      <p:pic>
        <p:nvPicPr>
          <p:cNvPr id="10" name="Picture 9" descr="IDEAS_logo.png">
            <a:extLst>
              <a:ext uri="{FF2B5EF4-FFF2-40B4-BE49-F238E27FC236}">
                <a16:creationId xmlns:a16="http://schemas.microsoft.com/office/drawing/2014/main" id="{9DE86E9C-D24A-4552-A542-495444B5B047}"/>
              </a:ext>
            </a:extLst>
          </p:cNvPr>
          <p:cNvPicPr>
            <a:picLocks noChangeAspect="1"/>
          </p:cNvPicPr>
          <p:nvPr userDrawn="1"/>
        </p:nvPicPr>
        <p:blipFill>
          <a:blip r:embed="rId8" cstate="print">
            <a:extLst>
              <a:ext uri="{28A0092B-C50C-407E-A947-70E740481C1C}">
                <a14:useLocalDpi xmlns:a14="http://schemas.microsoft.com/office/drawing/2010/main"/>
              </a:ext>
            </a:extLst>
          </a:blip>
          <a:stretch>
            <a:fillRect/>
          </a:stretch>
        </p:blipFill>
        <p:spPr>
          <a:xfrm>
            <a:off x="211056" y="1848659"/>
            <a:ext cx="2350008" cy="815135"/>
          </a:xfrm>
          <a:prstGeom prst="rect">
            <a:avLst/>
          </a:prstGeom>
        </p:spPr>
      </p:pic>
    </p:spTree>
    <p:extLst>
      <p:ext uri="{BB962C8B-B14F-4D97-AF65-F5344CB8AC3E}">
        <p14:creationId xmlns:p14="http://schemas.microsoft.com/office/powerpoint/2010/main" val="3249263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userDrawn="1">
  <p:cSld name="*Closing slide">
    <p:spTree>
      <p:nvGrpSpPr>
        <p:cNvPr id="1" name=""/>
        <p:cNvGrpSpPr/>
        <p:nvPr/>
      </p:nvGrpSpPr>
      <p:grpSpPr>
        <a:xfrm>
          <a:off x="0" y="0"/>
          <a:ext cx="0" cy="0"/>
          <a:chOff x="0" y="0"/>
          <a:chExt cx="0" cy="0"/>
        </a:xfrm>
      </p:grpSpPr>
      <p:pic>
        <p:nvPicPr>
          <p:cNvPr id="7" name="Picture 2" descr="C:\Users\amiesen\Desktop\anlrgbpptlogo.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9865402" y="6156882"/>
            <a:ext cx="2061700" cy="557186"/>
          </a:xfrm>
          <a:prstGeom prst="rect">
            <a:avLst/>
          </a:prstGeom>
          <a:noFill/>
          <a:extLst>
            <a:ext uri="{909E8E84-426E-40dd-AFC4-6F175D3DCCD1}">
              <a14:hiddenFill xmlns:a14="http://schemas.microsoft.com/office/drawing/2010/main" xmlns="">
                <a:solidFill>
                  <a:srgbClr val="FFFFFF"/>
                </a:solidFill>
              </a14:hiddenFill>
            </a:ext>
          </a:extLst>
        </p:spPr>
      </p:pic>
      <p:sp>
        <p:nvSpPr>
          <p:cNvPr id="38" name="TextBox 37"/>
          <p:cNvSpPr txBox="1"/>
          <p:nvPr userDrawn="1"/>
        </p:nvSpPr>
        <p:spPr>
          <a:xfrm>
            <a:off x="626370" y="6247222"/>
            <a:ext cx="1387624" cy="369332"/>
          </a:xfrm>
          <a:prstGeom prst="rect">
            <a:avLst/>
          </a:prstGeom>
          <a:noFill/>
        </p:spPr>
        <p:txBody>
          <a:bodyPr wrap="none" lIns="0" rtlCol="0">
            <a:spAutoFit/>
          </a:bodyPr>
          <a:lstStyle/>
          <a:p>
            <a:r>
              <a:rPr lang="en-US" dirty="0">
                <a:solidFill>
                  <a:schemeClr val="tx1">
                    <a:lumMod val="50000"/>
                  </a:schemeClr>
                </a:solidFill>
              </a:rPr>
              <a:t>www.anl.gov</a:t>
            </a:r>
          </a:p>
        </p:txBody>
      </p:sp>
      <p:pic>
        <p:nvPicPr>
          <p:cNvPr id="8" name="Picture 7" descr="aerial view of Argonne with APS in front 5730-00068.jpg"/>
          <p:cNvPicPr>
            <a:picLocks noChangeAspect="1"/>
          </p:cNvPicPr>
          <p:nvPr userDrawn="1"/>
        </p:nvPicPr>
        <p:blipFill rotWithShape="1">
          <a:blip r:embed="rId3" cstate="email">
            <a:extLst>
              <a:ext uri="{28A0092B-C50C-407E-A947-70E740481C1C}">
                <a14:useLocalDpi xmlns:a14="http://schemas.microsoft.com/office/drawing/2010/main" val="0"/>
              </a:ext>
            </a:extLst>
          </a:blip>
          <a:srcRect t="10682" b="7135"/>
          <a:stretch/>
        </p:blipFill>
        <p:spPr>
          <a:xfrm>
            <a:off x="0" y="1"/>
            <a:ext cx="12188825" cy="5984917"/>
          </a:xfrm>
          <a:prstGeom prst="rect">
            <a:avLst/>
          </a:prstGeom>
        </p:spPr>
      </p:pic>
      <p:sp>
        <p:nvSpPr>
          <p:cNvPr id="9" name="Text Placeholder 2"/>
          <p:cNvSpPr>
            <a:spLocks noGrp="1"/>
          </p:cNvSpPr>
          <p:nvPr>
            <p:ph type="body" sz="quarter" idx="10" hasCustomPrompt="1"/>
          </p:nvPr>
        </p:nvSpPr>
        <p:spPr>
          <a:xfrm>
            <a:off x="1" y="-14246"/>
            <a:ext cx="12188824" cy="5999163"/>
          </a:xfrm>
          <a:solidFill>
            <a:schemeClr val="tx2">
              <a:alpha val="90000"/>
            </a:schemeClr>
          </a:solidFill>
        </p:spPr>
        <p:txBody>
          <a:bodyPr lIns="457200" tIns="0" bIns="457200" anchor="ctr"/>
          <a:lstStyle>
            <a:lvl1pPr marL="0" indent="0">
              <a:buNone/>
              <a:defRPr sz="2800" b="1" cap="all" baseline="0">
                <a:solidFill>
                  <a:schemeClr val="bg1"/>
                </a:solidFill>
              </a:defRPr>
            </a:lvl1pPr>
          </a:lstStyle>
          <a:p>
            <a:pPr lvl="0"/>
            <a:r>
              <a:rPr lang="en-US" dirty="0"/>
              <a:t>Type in closing statement</a:t>
            </a:r>
          </a:p>
        </p:txBody>
      </p:sp>
    </p:spTree>
    <p:extLst>
      <p:ext uri="{BB962C8B-B14F-4D97-AF65-F5344CB8AC3E}">
        <p14:creationId xmlns:p14="http://schemas.microsoft.com/office/powerpoint/2010/main" val="395759517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609442" y="1699995"/>
            <a:ext cx="11160961" cy="4422776"/>
          </a:xfrm>
        </p:spPr>
        <p:txBody>
          <a:bodyPr/>
          <a:lstStyle>
            <a:lvl1pPr>
              <a:defRPr baseline="0"/>
            </a:lvl1pPr>
          </a:lstStyle>
          <a:p>
            <a:pPr lvl="0"/>
            <a:r>
              <a:rPr lang="en-US" dirty="0"/>
              <a:t>Click to add 1st-level bullet. Click an icon below to add table, graph or other imagery.</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2" hasCustomPrompt="1"/>
          </p:nvPr>
        </p:nvSpPr>
        <p:spPr>
          <a:xfrm>
            <a:off x="609442" y="1168749"/>
            <a:ext cx="11160961" cy="499715"/>
          </a:xfrm>
        </p:spPr>
        <p:txBody>
          <a:bodyPr bIns="0">
            <a:noAutofit/>
          </a:bodyPr>
          <a:lstStyle>
            <a:lvl1pPr marL="0" indent="0">
              <a:lnSpc>
                <a:spcPct val="90000"/>
              </a:lnSpc>
              <a:spcBef>
                <a:spcPts val="0"/>
              </a:spcBef>
              <a:buNone/>
              <a:defRPr sz="2000" b="1" baseline="0">
                <a:solidFill>
                  <a:schemeClr val="accent2"/>
                </a:solidFill>
              </a:defRPr>
            </a:lvl1pPr>
          </a:lstStyle>
          <a:p>
            <a:r>
              <a:rPr lang="en-US" dirty="0"/>
              <a:t>Slide subtitle optional -  delete as needed</a:t>
            </a:r>
          </a:p>
        </p:txBody>
      </p:sp>
      <p:sp>
        <p:nvSpPr>
          <p:cNvPr id="8" name="Slide Number Placeholder 7"/>
          <p:cNvSpPr>
            <a:spLocks noGrp="1"/>
          </p:cNvSpPr>
          <p:nvPr>
            <p:ph type="sldNum" sz="quarter" idx="13"/>
          </p:nvPr>
        </p:nvSpPr>
        <p:spPr/>
        <p:txBody>
          <a:bodyPr/>
          <a:lstStyle/>
          <a:p>
            <a:endParaRPr lang="en-US" dirty="0"/>
          </a:p>
        </p:txBody>
      </p:sp>
      <p:sp>
        <p:nvSpPr>
          <p:cNvPr id="5" name="Title 4">
            <a:extLst>
              <a:ext uri="{FF2B5EF4-FFF2-40B4-BE49-F238E27FC236}">
                <a16:creationId xmlns:a16="http://schemas.microsoft.com/office/drawing/2014/main" id="{22BBD8E8-FC03-7E45-A107-20AFB5515F77}"/>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2941617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2473" cy="914400"/>
          </a:xfrm>
        </p:spPr>
        <p:txBody>
          <a:bodyPr anchor="t" anchorCtr="0"/>
          <a:lstStyle/>
          <a:p>
            <a:r>
              <a:rPr lang="en-US"/>
              <a:t>Click to edit Master title style</a:t>
            </a:r>
            <a:endParaRPr lang="en-US" dirty="0"/>
          </a:p>
        </p:txBody>
      </p:sp>
      <p:sp>
        <p:nvSpPr>
          <p:cNvPr id="3" name="Content Placeholder 2"/>
          <p:cNvSpPr>
            <a:spLocks noGrp="1"/>
          </p:cNvSpPr>
          <p:nvPr>
            <p:ph idx="1" hasCustomPrompt="1"/>
          </p:nvPr>
        </p:nvSpPr>
        <p:spPr>
          <a:xfrm>
            <a:off x="365760" y="1737360"/>
            <a:ext cx="11369809" cy="404777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marL="1482725" indent="-222250">
              <a:buFont typeface="Arial" panose="020B0604020202020204" pitchFamily="34" charset="0"/>
              <a:buChar char="•"/>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level0.4	</a:t>
            </a:r>
          </a:p>
        </p:txBody>
      </p:sp>
    </p:spTree>
    <p:extLst>
      <p:ext uri="{BB962C8B-B14F-4D97-AF65-F5344CB8AC3E}">
        <p14:creationId xmlns:p14="http://schemas.microsoft.com/office/powerpoint/2010/main" val="12092206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hasCustomPrompt="1"/>
          </p:nvPr>
        </p:nvSpPr>
        <p:spPr>
          <a:xfrm>
            <a:off x="457200" y="1737360"/>
            <a:ext cx="5588582"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558550"/>
            <a:ext cx="5588582"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buFont typeface="Arial" panose="020B0604020202020204" pitchFamily="34" charset="0"/>
              <a:buChar cha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8914" y="1737360"/>
            <a:ext cx="5531934"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8914" y="2558550"/>
            <a:ext cx="5531934"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defRPr lang="en-US" sz="16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748649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quad chart">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7465488" cy="810738"/>
          </a:xfrm>
        </p:spPr>
        <p:txBody>
          <a:bodyPr/>
          <a:lstStyle>
            <a:lvl1pPr>
              <a:defRPr sz="2400"/>
            </a:lvl1pPr>
          </a:lstStyle>
          <a:p>
            <a:r>
              <a:rPr lang="en-US"/>
              <a:t>Click to edit Master title style</a:t>
            </a:r>
            <a:endParaRPr lang="en-US" dirty="0"/>
          </a:p>
        </p:txBody>
      </p:sp>
      <p:sp>
        <p:nvSpPr>
          <p:cNvPr id="3" name="Text Placeholder 2"/>
          <p:cNvSpPr>
            <a:spLocks noGrp="1"/>
          </p:cNvSpPr>
          <p:nvPr>
            <p:ph type="body" idx="1" hasCustomPrompt="1"/>
          </p:nvPr>
        </p:nvSpPr>
        <p:spPr>
          <a:xfrm>
            <a:off x="448056"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hasCustomPrompt="1"/>
          </p:nvPr>
        </p:nvSpPr>
        <p:spPr>
          <a:xfrm>
            <a:off x="448056"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3" hasCustomPrompt="1"/>
          </p:nvPr>
        </p:nvSpPr>
        <p:spPr>
          <a:xfrm>
            <a:off x="6153912"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hasCustomPrompt="1"/>
          </p:nvPr>
        </p:nvSpPr>
        <p:spPr>
          <a:xfrm>
            <a:off x="6153912"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10" name="Text Placeholder 9">
            <a:extLst>
              <a:ext uri="{FF2B5EF4-FFF2-40B4-BE49-F238E27FC236}">
                <a16:creationId xmlns:a16="http://schemas.microsoft.com/office/drawing/2014/main" id="{1AC1494F-06BF-478E-BCF5-6FCC755EF91F}"/>
              </a:ext>
            </a:extLst>
          </p:cNvPr>
          <p:cNvSpPr>
            <a:spLocks noGrp="1"/>
          </p:cNvSpPr>
          <p:nvPr>
            <p:ph type="body" sz="quarter" idx="10" hasCustomPrompt="1"/>
          </p:nvPr>
        </p:nvSpPr>
        <p:spPr>
          <a:xfrm>
            <a:off x="447675"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2" name="Text Placeholder 11">
            <a:extLst>
              <a:ext uri="{FF2B5EF4-FFF2-40B4-BE49-F238E27FC236}">
                <a16:creationId xmlns:a16="http://schemas.microsoft.com/office/drawing/2014/main" id="{DE13F5F8-5DA4-4A7D-94FF-19BFEBF090FD}"/>
              </a:ext>
            </a:extLst>
          </p:cNvPr>
          <p:cNvSpPr>
            <a:spLocks noGrp="1"/>
          </p:cNvSpPr>
          <p:nvPr>
            <p:ph type="body" sz="quarter" idx="11" hasCustomPrompt="1"/>
          </p:nvPr>
        </p:nvSpPr>
        <p:spPr>
          <a:xfrm>
            <a:off x="6153150"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4" name="Text Placeholder 13">
            <a:extLst>
              <a:ext uri="{FF2B5EF4-FFF2-40B4-BE49-F238E27FC236}">
                <a16:creationId xmlns:a16="http://schemas.microsoft.com/office/drawing/2014/main" id="{11508C29-BEAF-4D1B-85C7-62D86B9A99F0}"/>
              </a:ext>
            </a:extLst>
          </p:cNvPr>
          <p:cNvSpPr>
            <a:spLocks noGrp="1"/>
          </p:cNvSpPr>
          <p:nvPr>
            <p:ph type="body" sz="quarter" idx="12"/>
          </p:nvPr>
        </p:nvSpPr>
        <p:spPr>
          <a:xfrm>
            <a:off x="447675"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
        <p:nvSpPr>
          <p:cNvPr id="16" name="Text Placeholder 15">
            <a:extLst>
              <a:ext uri="{FF2B5EF4-FFF2-40B4-BE49-F238E27FC236}">
                <a16:creationId xmlns:a16="http://schemas.microsoft.com/office/drawing/2014/main" id="{DA42C277-CD07-4855-BE2B-F5804018ECD9}"/>
              </a:ext>
            </a:extLst>
          </p:cNvPr>
          <p:cNvSpPr>
            <a:spLocks noGrp="1"/>
          </p:cNvSpPr>
          <p:nvPr>
            <p:ph type="body" sz="quarter" idx="13"/>
          </p:nvPr>
        </p:nvSpPr>
        <p:spPr>
          <a:xfrm>
            <a:off x="6153150"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754637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6121090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21988677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userDrawn="1">
  <p:cSld name="Section break">
    <p:spTree>
      <p:nvGrpSpPr>
        <p:cNvPr id="1" name=""/>
        <p:cNvGrpSpPr/>
        <p:nvPr/>
      </p:nvGrpSpPr>
      <p:grpSpPr>
        <a:xfrm>
          <a:off x="0" y="0"/>
          <a:ext cx="0" cy="0"/>
          <a:chOff x="0" y="0"/>
          <a:chExt cx="0" cy="0"/>
        </a:xfrm>
      </p:grpSpPr>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65760" y="411480"/>
            <a:ext cx="6962455" cy="510909"/>
          </a:xfrm>
        </p:spPr>
        <p:txBody>
          <a:bodyPr/>
          <a:lstStyle>
            <a:lvl1pPr algn="l">
              <a:defRPr sz="3200" b="1">
                <a:solidFill>
                  <a:schemeClr val="tx1"/>
                </a:solidFill>
                <a:latin typeface="+mn-lt"/>
              </a:defRPr>
            </a:lvl1pPr>
          </a:lstStyle>
          <a:p>
            <a:r>
              <a:rPr lang="en-US" dirty="0"/>
              <a:t>Click to edit Master title style</a:t>
            </a:r>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256801" y="4458940"/>
            <a:ext cx="3047137" cy="1389960"/>
          </a:xfrm>
          <a:prstGeom prst="rect">
            <a:avLst/>
          </a:prstGeom>
        </p:spPr>
      </p:pic>
      <p:grpSp>
        <p:nvGrpSpPr>
          <p:cNvPr id="13" name="Group 12"/>
          <p:cNvGrpSpPr/>
          <p:nvPr userDrawn="1"/>
        </p:nvGrpSpPr>
        <p:grpSpPr>
          <a:xfrm>
            <a:off x="-4595" y="6002316"/>
            <a:ext cx="12198096" cy="27432"/>
            <a:chOff x="-9675" y="6830568"/>
            <a:chExt cx="9176303" cy="27432"/>
          </a:xfrm>
        </p:grpSpPr>
        <p:sp>
          <p:nvSpPr>
            <p:cNvPr id="14" name="Rectangle 13"/>
            <p:cNvSpPr/>
            <p:nvPr userDrawn="1"/>
          </p:nvSpPr>
          <p:spPr>
            <a:xfrm>
              <a:off x="5529226" y="6830568"/>
              <a:ext cx="3637402" cy="27432"/>
            </a:xfrm>
            <a:prstGeom prst="rect">
              <a:avLst/>
            </a:prstGeom>
            <a:solidFill>
              <a:schemeClr val="accent4"/>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15" name="Rectangle 14"/>
            <p:cNvSpPr/>
            <p:nvPr userDrawn="1"/>
          </p:nvSpPr>
          <p:spPr>
            <a:xfrm>
              <a:off x="-9675" y="6830568"/>
              <a:ext cx="5542707" cy="27432"/>
            </a:xfrm>
            <a:prstGeom prst="rect">
              <a:avLst/>
            </a:prstGeom>
            <a:solidFill>
              <a:schemeClr val="accent3">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lvl="0" algn="ctr">
                <a:lnSpc>
                  <a:spcPct val="90000"/>
                </a:lnSpc>
              </a:pPr>
              <a:endParaRPr lang="en-US" dirty="0">
                <a:solidFill>
                  <a:schemeClr val="tx1"/>
                </a:solidFill>
              </a:endParaRPr>
            </a:p>
          </p:txBody>
        </p:sp>
      </p:grpSp>
      <p:grpSp>
        <p:nvGrpSpPr>
          <p:cNvPr id="11" name="Group 10"/>
          <p:cNvGrpSpPr/>
          <p:nvPr userDrawn="1"/>
        </p:nvGrpSpPr>
        <p:grpSpPr>
          <a:xfrm>
            <a:off x="-4595" y="4272576"/>
            <a:ext cx="12198096" cy="27432"/>
            <a:chOff x="-9675" y="6830568"/>
            <a:chExt cx="9176303" cy="27432"/>
          </a:xfrm>
        </p:grpSpPr>
        <p:sp>
          <p:nvSpPr>
            <p:cNvPr id="18" name="Rectangle 17"/>
            <p:cNvSpPr/>
            <p:nvPr userDrawn="1"/>
          </p:nvSpPr>
          <p:spPr>
            <a:xfrm>
              <a:off x="5529226" y="6830568"/>
              <a:ext cx="3637402" cy="27432"/>
            </a:xfrm>
            <a:prstGeom prst="rect">
              <a:avLst/>
            </a:prstGeom>
            <a:solidFill>
              <a:schemeClr val="accent4"/>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19" name="Rectangle 18"/>
            <p:cNvSpPr/>
            <p:nvPr userDrawn="1"/>
          </p:nvSpPr>
          <p:spPr>
            <a:xfrm>
              <a:off x="-9675" y="6830568"/>
              <a:ext cx="5542707" cy="27432"/>
            </a:xfrm>
            <a:prstGeom prst="rect">
              <a:avLst/>
            </a:prstGeom>
            <a:solidFill>
              <a:schemeClr val="accent3">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lvl="0" algn="ctr">
                <a:lnSpc>
                  <a:spcPct val="90000"/>
                </a:lnSpc>
              </a:pPr>
              <a:endParaRPr lang="en-US" dirty="0">
                <a:solidFill>
                  <a:schemeClr val="tx1"/>
                </a:solidFill>
              </a:endParaRPr>
            </a:p>
          </p:txBody>
        </p:sp>
      </p:grpSp>
    </p:spTree>
    <p:extLst>
      <p:ext uri="{BB962C8B-B14F-4D97-AF65-F5344CB8AC3E}">
        <p14:creationId xmlns:p14="http://schemas.microsoft.com/office/powerpoint/2010/main" val="1165985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x">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1523603" y="228600"/>
            <a:ext cx="9243192" cy="381000"/>
          </a:xfrm>
        </p:spPr>
        <p:txBody>
          <a:bodyPr/>
          <a:lstStyle/>
          <a:p>
            <a:r>
              <a:rPr lang="en-US"/>
              <a:t>Click to edit Master title style</a:t>
            </a:r>
          </a:p>
        </p:txBody>
      </p:sp>
      <p:sp>
        <p:nvSpPr>
          <p:cNvPr id="3" name="Content Placeholder 2"/>
          <p:cNvSpPr>
            <a:spLocks noGrp="1"/>
          </p:cNvSpPr>
          <p:nvPr>
            <p:ph sz="half" idx="1"/>
          </p:nvPr>
        </p:nvSpPr>
        <p:spPr>
          <a:xfrm>
            <a:off x="914162" y="1295400"/>
            <a:ext cx="5180251" cy="4800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7559" y="1295400"/>
            <a:ext cx="5180251" cy="4800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07981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1_*Section Break">
    <p:spTree>
      <p:nvGrpSpPr>
        <p:cNvPr id="1" name=""/>
        <p:cNvGrpSpPr/>
        <p:nvPr/>
      </p:nvGrpSpPr>
      <p:grpSpPr>
        <a:xfrm>
          <a:off x="0" y="0"/>
          <a:ext cx="0" cy="0"/>
          <a:chOff x="0" y="0"/>
          <a:chExt cx="0" cy="0"/>
        </a:xfrm>
      </p:grpSpPr>
      <p:pic>
        <p:nvPicPr>
          <p:cNvPr id="37" name="Picture 36" descr="aerial view of Argonne with APS in front 5730-00068.jpg"/>
          <p:cNvPicPr>
            <a:picLocks noChangeAspect="1"/>
          </p:cNvPicPr>
          <p:nvPr userDrawn="1"/>
        </p:nvPicPr>
        <p:blipFill rotWithShape="1">
          <a:blip r:embed="rId2" cstate="email">
            <a:extLst>
              <a:ext uri="{28A0092B-C50C-407E-A947-70E740481C1C}">
                <a14:useLocalDpi xmlns:a14="http://schemas.microsoft.com/office/drawing/2010/main" val="0"/>
              </a:ext>
            </a:extLst>
          </a:blip>
          <a:srcRect t="10682" b="7135"/>
          <a:stretch/>
        </p:blipFill>
        <p:spPr>
          <a:xfrm>
            <a:off x="0" y="1"/>
            <a:ext cx="12188825" cy="5984917"/>
          </a:xfrm>
          <a:prstGeom prst="rect">
            <a:avLst/>
          </a:prstGeom>
        </p:spPr>
      </p:pic>
      <p:sp>
        <p:nvSpPr>
          <p:cNvPr id="3" name="Text Placeholder 2"/>
          <p:cNvSpPr>
            <a:spLocks noGrp="1"/>
          </p:cNvSpPr>
          <p:nvPr>
            <p:ph type="body" sz="quarter" idx="10" hasCustomPrompt="1"/>
          </p:nvPr>
        </p:nvSpPr>
        <p:spPr>
          <a:xfrm>
            <a:off x="2" y="-14246"/>
            <a:ext cx="12188824" cy="5999163"/>
          </a:xfrm>
          <a:solidFill>
            <a:schemeClr val="tx2">
              <a:alpha val="90000"/>
            </a:schemeClr>
          </a:solidFill>
        </p:spPr>
        <p:txBody>
          <a:bodyPr lIns="457200" tIns="0" bIns="457200" anchor="ctr"/>
          <a:lstStyle>
            <a:lvl1pPr marL="0" indent="0">
              <a:buNone/>
              <a:defRPr sz="2800" b="1" cap="all" baseline="0">
                <a:solidFill>
                  <a:schemeClr val="bg1"/>
                </a:solidFill>
              </a:defRPr>
            </a:lvl1pPr>
          </a:lstStyle>
          <a:p>
            <a:pPr lvl="0"/>
            <a:r>
              <a:rPr lang="en-US" dirty="0"/>
              <a:t>Type in SECTION BREAK TITLE</a:t>
            </a:r>
          </a:p>
        </p:txBody>
      </p:sp>
      <p:pic>
        <p:nvPicPr>
          <p:cNvPr id="5" name="Picture 4">
            <a:extLst>
              <a:ext uri="{FF2B5EF4-FFF2-40B4-BE49-F238E27FC236}">
                <a16:creationId xmlns:a16="http://schemas.microsoft.com/office/drawing/2014/main" id="{C69AFFCA-476B-3D43-BA2A-8057D08F7956}"/>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741160" y="6183517"/>
            <a:ext cx="1971212" cy="533060"/>
          </a:xfrm>
          <a:prstGeom prst="rect">
            <a:avLst/>
          </a:prstGeom>
        </p:spPr>
      </p:pic>
      <p:sp>
        <p:nvSpPr>
          <p:cNvPr id="8" name="Rectangle 6">
            <a:extLst>
              <a:ext uri="{FF2B5EF4-FFF2-40B4-BE49-F238E27FC236}">
                <a16:creationId xmlns:a16="http://schemas.microsoft.com/office/drawing/2014/main" id="{242ABDB4-62F0-7B4B-8A6A-8FD308A96B7A}"/>
              </a:ext>
            </a:extLst>
          </p:cNvPr>
          <p:cNvSpPr>
            <a:spLocks noChangeArrowheads="1"/>
          </p:cNvSpPr>
          <p:nvPr userDrawn="1"/>
        </p:nvSpPr>
        <p:spPr bwMode="auto">
          <a:xfrm flipH="1">
            <a:off x="163374" y="6513051"/>
            <a:ext cx="515635" cy="146511"/>
          </a:xfrm>
          <a:prstGeom prst="rect">
            <a:avLst/>
          </a:prstGeom>
          <a:noFill/>
          <a:ln w="9525">
            <a:noFill/>
            <a:miter lim="800000"/>
            <a:headEnd/>
            <a:tailEnd/>
          </a:ln>
          <a:effectLst/>
        </p:spPr>
        <p:txBody>
          <a:bodyPr lIns="0" tIns="0" rIns="0" bIns="0"/>
          <a:lstStyle/>
          <a:p>
            <a:pPr algn="l" defTabSz="173038">
              <a:lnSpc>
                <a:spcPct val="90000"/>
              </a:lnSpc>
              <a:tabLst>
                <a:tab pos="230188" algn="l"/>
              </a:tabLst>
              <a:defRPr/>
            </a:pPr>
            <a:fld id="{040BB257-551A-4736-B50F-DCF1BA034C06}" type="slidenum">
              <a:rPr lang="en-US" sz="1000" smtClean="0">
                <a:solidFill>
                  <a:schemeClr val="tx1"/>
                </a:solidFill>
                <a:latin typeface="Arial" pitchFamily="34" charset="0"/>
                <a:cs typeface="Arial" pitchFamily="34" charset="0"/>
              </a:rPr>
              <a:pPr algn="l" defTabSz="173038">
                <a:lnSpc>
                  <a:spcPct val="90000"/>
                </a:lnSpc>
                <a:tabLst>
                  <a:tab pos="230188" algn="l"/>
                </a:tabLst>
                <a:defRPr/>
              </a:pPr>
              <a:t>‹#›</a:t>
            </a:fld>
            <a:endParaRPr lang="en-US" sz="1000" dirty="0">
              <a:solidFill>
                <a:schemeClr val="tx1"/>
              </a:solidFill>
              <a:latin typeface="Arial" pitchFamily="34" charset="0"/>
              <a:cs typeface="Arial" pitchFamily="34" charset="0"/>
            </a:endParaRPr>
          </a:p>
        </p:txBody>
      </p:sp>
      <p:pic>
        <p:nvPicPr>
          <p:cNvPr id="10" name="Picture 9" descr="IDEAS_logo.png">
            <a:extLst>
              <a:ext uri="{FF2B5EF4-FFF2-40B4-BE49-F238E27FC236}">
                <a16:creationId xmlns:a16="http://schemas.microsoft.com/office/drawing/2014/main" id="{C42140C9-81A5-2246-A51B-3AFFB45AAB95}"/>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7663530" y="6156960"/>
            <a:ext cx="1845330" cy="640080"/>
          </a:xfrm>
          <a:prstGeom prst="rect">
            <a:avLst/>
          </a:prstGeom>
        </p:spPr>
      </p:pic>
    </p:spTree>
    <p:extLst>
      <p:ext uri="{BB962C8B-B14F-4D97-AF65-F5344CB8AC3E}">
        <p14:creationId xmlns:p14="http://schemas.microsoft.com/office/powerpoint/2010/main" val="248695075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ED1C1369-A08C-454A-B0B5-0955BB31B118}"/>
              </a:ext>
            </a:extLst>
          </p:cNvPr>
          <p:cNvPicPr>
            <a:picLocks noChangeAspect="1"/>
          </p:cNvPicPr>
          <p:nvPr userDrawn="1"/>
        </p:nvPicPr>
        <p:blipFill rotWithShape="1">
          <a:blip r:embed="rId13">
            <a:extLst>
              <a:ext uri="{28A0092B-C50C-407E-A947-70E740481C1C}">
                <a14:useLocalDpi xmlns:a14="http://schemas.microsoft.com/office/drawing/2010/main" val="0"/>
              </a:ext>
            </a:extLst>
          </a:blip>
          <a:srcRect r="58932" b="1495"/>
          <a:stretch/>
        </p:blipFill>
        <p:spPr>
          <a:xfrm>
            <a:off x="9335860" y="0"/>
            <a:ext cx="2852965" cy="4078297"/>
          </a:xfrm>
          <a:prstGeom prst="rect">
            <a:avLst/>
          </a:prstGeom>
          <a:effectLst>
            <a:outerShdw blurRad="50800" dist="50800" dir="5400000" algn="ctr" rotWithShape="0">
              <a:srgbClr val="000000">
                <a:alpha val="0"/>
              </a:srgbClr>
            </a:outerShdw>
          </a:effectLst>
        </p:spPr>
      </p:pic>
      <p:sp>
        <p:nvSpPr>
          <p:cNvPr id="1026" name="Title Placeholder 1"/>
          <p:cNvSpPr>
            <a:spLocks noGrp="1"/>
          </p:cNvSpPr>
          <p:nvPr>
            <p:ph type="title"/>
          </p:nvPr>
        </p:nvSpPr>
        <p:spPr bwMode="auto">
          <a:xfrm>
            <a:off x="365760" y="411480"/>
            <a:ext cx="11376442" cy="84695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Click to edit Master title style</a:t>
            </a:r>
            <a:endParaRPr lang="en-US" dirty="0"/>
          </a:p>
        </p:txBody>
      </p:sp>
      <p:sp>
        <p:nvSpPr>
          <p:cNvPr id="1027" name="Text Placeholder 2"/>
          <p:cNvSpPr>
            <a:spLocks noGrp="1"/>
          </p:cNvSpPr>
          <p:nvPr>
            <p:ph type="body" idx="1"/>
          </p:nvPr>
        </p:nvSpPr>
        <p:spPr bwMode="auto">
          <a:xfrm>
            <a:off x="365760" y="1737360"/>
            <a:ext cx="11376442" cy="404092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3" name="Picture 12"/>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a:off x="9741160" y="6183517"/>
            <a:ext cx="1971212" cy="533060"/>
          </a:xfrm>
          <a:prstGeom prst="rect">
            <a:avLst/>
          </a:prstGeom>
        </p:spPr>
      </p:pic>
      <p:sp>
        <p:nvSpPr>
          <p:cNvPr id="8" name="Rectangle 256"/>
          <p:cNvSpPr txBox="1">
            <a:spLocks noChangeArrowheads="1"/>
          </p:cNvSpPr>
          <p:nvPr userDrawn="1"/>
        </p:nvSpPr>
        <p:spPr>
          <a:xfrm>
            <a:off x="363828" y="6477000"/>
            <a:ext cx="3315547" cy="182562"/>
          </a:xfrm>
          <a:prstGeom prst="rect">
            <a:avLst/>
          </a:prstGeom>
          <a:ln/>
        </p:spPr>
        <p:txBody>
          <a:bodyPr anchor="ctr"/>
          <a:lstStyle/>
          <a:p>
            <a:pPr algn="l"/>
            <a:r>
              <a:rPr lang="en-US" sz="1000" dirty="0">
                <a:solidFill>
                  <a:schemeClr val="tx1"/>
                </a:solidFill>
                <a:latin typeface="Arial" pitchFamily="34" charset="0"/>
                <a:cs typeface="Arial" pitchFamily="34" charset="0"/>
              </a:rPr>
              <a:t> </a:t>
            </a:r>
          </a:p>
        </p:txBody>
      </p:sp>
      <p:sp>
        <p:nvSpPr>
          <p:cNvPr id="9" name="Rectangle 6"/>
          <p:cNvSpPr>
            <a:spLocks noChangeArrowheads="1"/>
          </p:cNvSpPr>
          <p:nvPr userDrawn="1"/>
        </p:nvSpPr>
        <p:spPr bwMode="auto">
          <a:xfrm flipH="1">
            <a:off x="163374" y="6513051"/>
            <a:ext cx="515635" cy="146511"/>
          </a:xfrm>
          <a:prstGeom prst="rect">
            <a:avLst/>
          </a:prstGeom>
          <a:noFill/>
          <a:ln w="9525">
            <a:noFill/>
            <a:miter lim="800000"/>
            <a:headEnd/>
            <a:tailEnd/>
          </a:ln>
          <a:effectLst/>
        </p:spPr>
        <p:txBody>
          <a:bodyPr lIns="0" tIns="0" rIns="0" bIns="0"/>
          <a:lstStyle/>
          <a:p>
            <a:pPr algn="l" defTabSz="173038">
              <a:lnSpc>
                <a:spcPct val="90000"/>
              </a:lnSpc>
              <a:tabLst>
                <a:tab pos="230188" algn="l"/>
              </a:tabLst>
              <a:defRPr/>
            </a:pPr>
            <a:fld id="{040BB257-551A-4736-B50F-DCF1BA034C06}" type="slidenum">
              <a:rPr lang="en-US" sz="1000" smtClean="0">
                <a:solidFill>
                  <a:schemeClr val="tx1"/>
                </a:solidFill>
                <a:latin typeface="Arial" pitchFamily="34" charset="0"/>
                <a:cs typeface="Arial" pitchFamily="34" charset="0"/>
              </a:rPr>
              <a:pPr algn="l" defTabSz="173038">
                <a:lnSpc>
                  <a:spcPct val="90000"/>
                </a:lnSpc>
                <a:tabLst>
                  <a:tab pos="230188" algn="l"/>
                </a:tabLst>
                <a:defRPr/>
              </a:pPr>
              <a:t>‹#›</a:t>
            </a:fld>
            <a:endParaRPr lang="en-US" sz="1000" dirty="0">
              <a:solidFill>
                <a:schemeClr val="tx1"/>
              </a:solidFill>
              <a:latin typeface="Arial" pitchFamily="34" charset="0"/>
              <a:cs typeface="Arial" pitchFamily="34" charset="0"/>
            </a:endParaRPr>
          </a:p>
        </p:txBody>
      </p:sp>
      <p:pic>
        <p:nvPicPr>
          <p:cNvPr id="10" name="Picture 9" descr="IDEAS_logo.png">
            <a:extLst>
              <a:ext uri="{FF2B5EF4-FFF2-40B4-BE49-F238E27FC236}">
                <a16:creationId xmlns:a16="http://schemas.microsoft.com/office/drawing/2014/main" id="{B8E2FEED-84DC-4438-B439-E3DA7A28736A}"/>
              </a:ext>
            </a:extLst>
          </p:cNvPr>
          <p:cNvPicPr>
            <a:picLocks noChangeAspect="1"/>
          </p:cNvPicPr>
          <p:nvPr userDrawn="1"/>
        </p:nvPicPr>
        <p:blipFill>
          <a:blip r:embed="rId15" cstate="print">
            <a:extLst>
              <a:ext uri="{28A0092B-C50C-407E-A947-70E740481C1C}">
                <a14:useLocalDpi xmlns:a14="http://schemas.microsoft.com/office/drawing/2010/main"/>
              </a:ext>
            </a:extLst>
          </a:blip>
          <a:stretch>
            <a:fillRect/>
          </a:stretch>
        </p:blipFill>
        <p:spPr>
          <a:xfrm>
            <a:off x="7663530" y="6156960"/>
            <a:ext cx="1845330" cy="640080"/>
          </a:xfrm>
          <a:prstGeom prst="rect">
            <a:avLst/>
          </a:prstGeom>
        </p:spPr>
      </p:pic>
    </p:spTree>
    <p:extLst>
      <p:ext uri="{BB962C8B-B14F-4D97-AF65-F5344CB8AC3E}">
        <p14:creationId xmlns:p14="http://schemas.microsoft.com/office/powerpoint/2010/main" val="2081848127"/>
      </p:ext>
    </p:extLst>
  </p:cSld>
  <p:clrMap bg1="lt1" tx1="dk1" bg2="lt2" tx2="dk2" accent1="accent1" accent2="accent2" accent3="accent3" accent4="accent4" accent5="accent5" accent6="accent6" hlink="hlink" folHlink="folHlink"/>
  <p:sldLayoutIdLst>
    <p:sldLayoutId id="2147483949" r:id="rId1"/>
    <p:sldLayoutId id="2147483937" r:id="rId2"/>
    <p:sldLayoutId id="2147483939" r:id="rId3"/>
    <p:sldLayoutId id="2147483950" r:id="rId4"/>
    <p:sldLayoutId id="2147483940" r:id="rId5"/>
    <p:sldLayoutId id="2147483941" r:id="rId6"/>
    <p:sldLayoutId id="2147483951" r:id="rId7"/>
    <p:sldLayoutId id="2147483952" r:id="rId8"/>
    <p:sldLayoutId id="2147483958" r:id="rId9"/>
    <p:sldLayoutId id="2147483957" r:id="rId10"/>
    <p:sldLayoutId id="2147483959" r:id="rId11"/>
  </p:sldLayoutIdLst>
  <p:hf hdr="0" ftr="0" dt="0"/>
  <p:txStyles>
    <p:title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p:titleStyle>
    <p:body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amklinv/morpheus"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hyperlink" Target="http://creativecommons.org/licenses/by-sa/4.0/" TargetMode="External"/><Relationship Id="rId2" Type="http://schemas.openxmlformats.org/officeDocument/2006/relationships/hyperlink" Target="http://creativecommons.org/licenses/by/4.0/" TargetMode="Externa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hyperlink" Target="https://doi.org/10.6084/m9.figshare.11918397" TargetMode="External"/></Relationships>
</file>

<file path=ppt/slides/_rels/slide20.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1A77B7-F99D-49EA-A49F-D263718C48D7}"/>
              </a:ext>
            </a:extLst>
          </p:cNvPr>
          <p:cNvSpPr>
            <a:spLocks noGrp="1"/>
          </p:cNvSpPr>
          <p:nvPr>
            <p:ph type="ctrTitle"/>
          </p:nvPr>
        </p:nvSpPr>
        <p:spPr/>
        <p:txBody>
          <a:bodyPr/>
          <a:lstStyle/>
          <a:p>
            <a:r>
              <a:rPr lang="en-US" dirty="0"/>
              <a:t>Refactoring</a:t>
            </a:r>
          </a:p>
        </p:txBody>
      </p:sp>
      <p:sp>
        <p:nvSpPr>
          <p:cNvPr id="5" name="Subtitle 4">
            <a:extLst>
              <a:ext uri="{FF2B5EF4-FFF2-40B4-BE49-F238E27FC236}">
                <a16:creationId xmlns:a16="http://schemas.microsoft.com/office/drawing/2014/main" id="{E9C36191-4CD4-4D95-BBB8-C25F2055F697}"/>
              </a:ext>
            </a:extLst>
          </p:cNvPr>
          <p:cNvSpPr>
            <a:spLocks noGrp="1"/>
          </p:cNvSpPr>
          <p:nvPr>
            <p:ph type="subTitle" idx="1"/>
          </p:nvPr>
        </p:nvSpPr>
        <p:spPr/>
        <p:txBody>
          <a:bodyPr/>
          <a:lstStyle/>
          <a:p>
            <a:r>
              <a:rPr lang="en-US" dirty="0"/>
              <a:t>Anshu Dubey</a:t>
            </a:r>
            <a:br>
              <a:rPr lang="en-US" dirty="0"/>
            </a:br>
            <a:r>
              <a:rPr lang="en-US" sz="2000" dirty="0"/>
              <a:t>Argonne National Laboratory</a:t>
            </a:r>
            <a:endParaRPr lang="en-US" dirty="0"/>
          </a:p>
          <a:p>
            <a:pPr>
              <a:spcBef>
                <a:spcPts val="2400"/>
              </a:spcBef>
            </a:pPr>
            <a:r>
              <a:rPr lang="en-US" sz="2000" dirty="0"/>
              <a:t>Software Productivity Track</a:t>
            </a:r>
          </a:p>
          <a:p>
            <a:pPr>
              <a:spcBef>
                <a:spcPts val="2400"/>
              </a:spcBef>
            </a:pPr>
            <a:r>
              <a:rPr lang="en-US" sz="2000" dirty="0"/>
              <a:t>ATPESC 2020</a:t>
            </a:r>
          </a:p>
        </p:txBody>
      </p:sp>
      <p:pic>
        <p:nvPicPr>
          <p:cNvPr id="6" name="Picture 2" descr="https://licensebuttons.net/l/by/4.0/88x31.png">
            <a:extLst>
              <a:ext uri="{FF2B5EF4-FFF2-40B4-BE49-F238E27FC236}">
                <a16:creationId xmlns:a16="http://schemas.microsoft.com/office/drawing/2014/main" id="{24EAF368-FA38-4254-8E55-6E4D872226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760" y="5539716"/>
            <a:ext cx="1661258" cy="58521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306FBB1C-6D6D-47D4-86AC-DD5BECCBEE38}"/>
              </a:ext>
            </a:extLst>
          </p:cNvPr>
          <p:cNvSpPr txBox="1"/>
          <p:nvPr/>
        </p:nvSpPr>
        <p:spPr>
          <a:xfrm>
            <a:off x="2036432" y="5619958"/>
            <a:ext cx="1171114" cy="424732"/>
          </a:xfrm>
          <a:prstGeom prst="rect">
            <a:avLst/>
          </a:prstGeom>
          <a:noFill/>
        </p:spPr>
        <p:txBody>
          <a:bodyPr wrap="square" rtlCol="0">
            <a:spAutoFit/>
          </a:bodyPr>
          <a:lstStyle/>
          <a:p>
            <a:pPr algn="ctr">
              <a:lnSpc>
                <a:spcPct val="90000"/>
              </a:lnSpc>
            </a:pPr>
            <a:r>
              <a:rPr lang="en-US" sz="1200" dirty="0"/>
              <a:t>See slide 2 for license details</a:t>
            </a:r>
          </a:p>
        </p:txBody>
      </p:sp>
      <p:pic>
        <p:nvPicPr>
          <p:cNvPr id="3" name="Picture 2">
            <a:extLst>
              <a:ext uri="{FF2B5EF4-FFF2-40B4-BE49-F238E27FC236}">
                <a16:creationId xmlns:a16="http://schemas.microsoft.com/office/drawing/2014/main" id="{07E0F5D5-EB80-46D1-B8E1-4DCB8E956DD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1981" y="2924866"/>
            <a:ext cx="2350008" cy="1008267"/>
          </a:xfrm>
          <a:prstGeom prst="rect">
            <a:avLst/>
          </a:prstGeom>
        </p:spPr>
      </p:pic>
    </p:spTree>
    <p:extLst>
      <p:ext uri="{BB962C8B-B14F-4D97-AF65-F5344CB8AC3E}">
        <p14:creationId xmlns:p14="http://schemas.microsoft.com/office/powerpoint/2010/main" val="1365100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6442" cy="510909"/>
          </a:xfrm>
        </p:spPr>
        <p:txBody>
          <a:bodyPr/>
          <a:lstStyle/>
          <a:p>
            <a:r>
              <a:rPr lang="en-US" dirty="0"/>
              <a:t>Cost estimation</a:t>
            </a:r>
          </a:p>
        </p:txBody>
      </p:sp>
      <p:sp>
        <p:nvSpPr>
          <p:cNvPr id="3" name="Content Placeholder 2"/>
          <p:cNvSpPr>
            <a:spLocks noGrp="1"/>
          </p:cNvSpPr>
          <p:nvPr>
            <p:ph idx="1"/>
          </p:nvPr>
        </p:nvSpPr>
        <p:spPr/>
        <p:txBody>
          <a:bodyPr>
            <a:normAutofit fontScale="92500" lnSpcReduction="10000"/>
          </a:bodyPr>
          <a:lstStyle/>
          <a:p>
            <a:r>
              <a:rPr lang="en-US" dirty="0"/>
              <a:t>Can be costly itself if the project is large</a:t>
            </a:r>
          </a:p>
          <a:p>
            <a:r>
              <a:rPr lang="en-US" dirty="0"/>
              <a:t>Most projects do a terrible job of estimation</a:t>
            </a:r>
          </a:p>
          <a:p>
            <a:pPr lvl="1"/>
            <a:r>
              <a:rPr lang="en-US" dirty="0"/>
              <a:t>Insufficient understanding of code complexity</a:t>
            </a:r>
          </a:p>
          <a:p>
            <a:pPr lvl="1"/>
            <a:r>
              <a:rPr lang="en-US" dirty="0"/>
              <a:t>Insufficient provisioning for verification and obstacles</a:t>
            </a:r>
          </a:p>
          <a:p>
            <a:pPr lvl="1"/>
            <a:r>
              <a:rPr lang="en-US" dirty="0"/>
              <a:t>Refactoring often overruns in both time and budget</a:t>
            </a:r>
          </a:p>
          <a:p>
            <a:r>
              <a:rPr lang="en-US" dirty="0"/>
              <a:t>Factors that can help</a:t>
            </a:r>
          </a:p>
          <a:p>
            <a:pPr lvl="1"/>
            <a:r>
              <a:rPr lang="en-US" dirty="0"/>
              <a:t>Knowing the scope and sticking to it</a:t>
            </a:r>
          </a:p>
          <a:p>
            <a:pPr lvl="2"/>
            <a:r>
              <a:rPr lang="en-US" dirty="0"/>
              <a:t>If there is change in scope estimate again</a:t>
            </a:r>
          </a:p>
          <a:p>
            <a:pPr lvl="1"/>
            <a:r>
              <a:rPr lang="en-US" dirty="0"/>
              <a:t>Plan for all stages of the process with contingency factors built-in</a:t>
            </a:r>
          </a:p>
          <a:p>
            <a:pPr lvl="1"/>
            <a:r>
              <a:rPr lang="en-US" dirty="0"/>
              <a:t>Make provision for developing tests and other forms of verification</a:t>
            </a:r>
          </a:p>
          <a:p>
            <a:pPr lvl="2"/>
            <a:r>
              <a:rPr lang="en-US" dirty="0"/>
              <a:t>Can be nearly as much or more work than the code change</a:t>
            </a:r>
          </a:p>
          <a:p>
            <a:pPr lvl="2"/>
            <a:r>
              <a:rPr lang="en-US" dirty="0"/>
              <a:t>Insufficient verification incurs technical debt</a:t>
            </a:r>
          </a:p>
          <a:p>
            <a:endParaRPr lang="en-US" dirty="0"/>
          </a:p>
          <a:p>
            <a:pPr marL="0" indent="0">
              <a:buNone/>
            </a:pPr>
            <a:endParaRPr lang="en-US" dirty="0"/>
          </a:p>
        </p:txBody>
      </p:sp>
      <p:sp>
        <p:nvSpPr>
          <p:cNvPr id="4" name="Text Placeholder 3"/>
          <p:cNvSpPr>
            <a:spLocks noGrp="1"/>
          </p:cNvSpPr>
          <p:nvPr>
            <p:ph type="body" sz="quarter" idx="12"/>
          </p:nvPr>
        </p:nvSpPr>
        <p:spPr/>
        <p:txBody>
          <a:bodyPr/>
          <a:lstStyle/>
          <a:p>
            <a:r>
              <a:rPr lang="en-US" dirty="0"/>
              <a:t>The biggest potential pitfall</a:t>
            </a:r>
          </a:p>
        </p:txBody>
      </p:sp>
      <p:sp>
        <p:nvSpPr>
          <p:cNvPr id="5" name="Slide Number Placeholder 4"/>
          <p:cNvSpPr>
            <a:spLocks noGrp="1"/>
          </p:cNvSpPr>
          <p:nvPr>
            <p:ph type="sldNum" sz="quarter" idx="13"/>
          </p:nvPr>
        </p:nvSpPr>
        <p:spPr/>
        <p:txBody>
          <a:bodyPr/>
          <a:lstStyle/>
          <a:p>
            <a:endParaRPr lang="en-US" dirty="0"/>
          </a:p>
        </p:txBody>
      </p:sp>
    </p:spTree>
    <p:extLst>
      <p:ext uri="{BB962C8B-B14F-4D97-AF65-F5344CB8AC3E}">
        <p14:creationId xmlns:p14="http://schemas.microsoft.com/office/powerpoint/2010/main" val="334986254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6442" cy="510909"/>
          </a:xfrm>
        </p:spPr>
        <p:txBody>
          <a:bodyPr/>
          <a:lstStyle/>
          <a:p>
            <a:r>
              <a:rPr lang="en-US" dirty="0"/>
              <a:t>Cost estimation</a:t>
            </a:r>
          </a:p>
        </p:txBody>
      </p:sp>
      <p:sp>
        <p:nvSpPr>
          <p:cNvPr id="3" name="Content Placeholder 2"/>
          <p:cNvSpPr>
            <a:spLocks noGrp="1"/>
          </p:cNvSpPr>
          <p:nvPr>
            <p:ph idx="1"/>
          </p:nvPr>
        </p:nvSpPr>
        <p:spPr>
          <a:xfrm>
            <a:off x="609442" y="1699995"/>
            <a:ext cx="7231851" cy="4149660"/>
          </a:xfrm>
        </p:spPr>
        <p:txBody>
          <a:bodyPr/>
          <a:lstStyle/>
          <a:p>
            <a:r>
              <a:rPr lang="en-US" dirty="0"/>
              <a:t>Potential for branch divergence</a:t>
            </a:r>
          </a:p>
          <a:p>
            <a:r>
              <a:rPr lang="en-US" dirty="0"/>
              <a:t>Policies for code modification</a:t>
            </a:r>
          </a:p>
          <a:p>
            <a:pPr lvl="1"/>
            <a:r>
              <a:rPr lang="en-US" dirty="0"/>
              <a:t>Estimate the cost of synchronization</a:t>
            </a:r>
          </a:p>
          <a:p>
            <a:pPr lvl="1"/>
            <a:r>
              <a:rPr lang="en-US" dirty="0"/>
              <a:t>Plan synchronization schedule and account for overheads</a:t>
            </a:r>
          </a:p>
          <a:p>
            <a:r>
              <a:rPr lang="en-US" dirty="0"/>
              <a:t>Anticipate production disruption </a:t>
            </a:r>
          </a:p>
          <a:p>
            <a:pPr lvl="1"/>
            <a:r>
              <a:rPr lang="en-US" dirty="0"/>
              <a:t>From code freeze due to merges</a:t>
            </a:r>
          </a:p>
          <a:p>
            <a:pPr lvl="1"/>
            <a:r>
              <a:rPr lang="en-US" dirty="0"/>
              <a:t>Account for resources for quick resolution of merge issues</a:t>
            </a:r>
          </a:p>
          <a:p>
            <a:pPr lvl="1"/>
            <a:endParaRPr lang="en-US" dirty="0"/>
          </a:p>
          <a:p>
            <a:pPr marL="0" indent="0">
              <a:buNone/>
            </a:pPr>
            <a:r>
              <a:rPr lang="en-US" b="1" dirty="0">
                <a:solidFill>
                  <a:schemeClr val="accent6">
                    <a:lumMod val="75000"/>
                  </a:schemeClr>
                </a:solidFill>
              </a:rPr>
              <a:t>This is where buy-in from the stake-holders is critical</a:t>
            </a:r>
          </a:p>
          <a:p>
            <a:pPr lvl="1"/>
            <a:endParaRPr lang="en-US" b="1" dirty="0">
              <a:solidFill>
                <a:schemeClr val="accent6">
                  <a:lumMod val="75000"/>
                </a:schemeClr>
              </a:solidFill>
            </a:endParaRPr>
          </a:p>
        </p:txBody>
      </p:sp>
      <p:sp>
        <p:nvSpPr>
          <p:cNvPr id="4" name="Text Placeholder 3"/>
          <p:cNvSpPr>
            <a:spLocks noGrp="1"/>
          </p:cNvSpPr>
          <p:nvPr>
            <p:ph type="body" sz="quarter" idx="12"/>
          </p:nvPr>
        </p:nvSpPr>
        <p:spPr/>
        <p:txBody>
          <a:bodyPr/>
          <a:lstStyle/>
          <a:p>
            <a:r>
              <a:rPr lang="en-US" dirty="0"/>
              <a:t>When development and production co-exist</a:t>
            </a:r>
          </a:p>
        </p:txBody>
      </p:sp>
      <p:sp>
        <p:nvSpPr>
          <p:cNvPr id="5" name="Slide Number Placeholder 4"/>
          <p:cNvSpPr>
            <a:spLocks noGrp="1"/>
          </p:cNvSpPr>
          <p:nvPr>
            <p:ph type="sldNum" sz="quarter" idx="13"/>
          </p:nvPr>
        </p:nvSpPr>
        <p:spPr/>
        <p:txBody>
          <a:bodyPr/>
          <a:lstStyle/>
          <a:p>
            <a:endParaRPr lang="en-US" dirty="0"/>
          </a:p>
        </p:txBody>
      </p:sp>
      <p:sp>
        <p:nvSpPr>
          <p:cNvPr id="7" name="Content Placeholder 2">
            <a:extLst>
              <a:ext uri="{FF2B5EF4-FFF2-40B4-BE49-F238E27FC236}">
                <a16:creationId xmlns:a16="http://schemas.microsoft.com/office/drawing/2014/main" id="{7DCCD8D5-F21E-0C42-A3D7-747822B89470}"/>
              </a:ext>
            </a:extLst>
          </p:cNvPr>
          <p:cNvSpPr txBox="1">
            <a:spLocks/>
          </p:cNvSpPr>
          <p:nvPr/>
        </p:nvSpPr>
        <p:spPr bwMode="auto">
          <a:xfrm>
            <a:off x="7925913" y="1668465"/>
            <a:ext cx="3844490" cy="2139448"/>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baseline="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In the heat example</a:t>
            </a:r>
          </a:p>
          <a:p>
            <a:pPr lvl="1"/>
            <a:r>
              <a:rPr lang="en-US" dirty="0"/>
              <a:t>No more than a few hours of developer time</a:t>
            </a:r>
          </a:p>
          <a:p>
            <a:pPr lvl="1"/>
            <a:r>
              <a:rPr lang="en-US" dirty="0"/>
              <a:t>No disruption</a:t>
            </a:r>
          </a:p>
          <a:p>
            <a:pPr lvl="1"/>
            <a:r>
              <a:rPr lang="en-US" dirty="0"/>
              <a:t>No need for a buy-in</a:t>
            </a:r>
          </a:p>
          <a:p>
            <a:pPr lvl="1"/>
            <a:endParaRPr lang="en-US" dirty="0"/>
          </a:p>
          <a:p>
            <a:pPr lvl="1"/>
            <a:endParaRPr lang="en-US" b="1" dirty="0">
              <a:solidFill>
                <a:schemeClr val="accent6">
                  <a:lumMod val="75000"/>
                </a:schemeClr>
              </a:solidFill>
            </a:endParaRPr>
          </a:p>
        </p:txBody>
      </p:sp>
    </p:spTree>
    <p:extLst>
      <p:ext uri="{BB962C8B-B14F-4D97-AF65-F5344CB8AC3E}">
        <p14:creationId xmlns:p14="http://schemas.microsoft.com/office/powerpoint/2010/main" val="348962136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E86857-8815-FB42-AB5A-F79919C28FB0}"/>
              </a:ext>
            </a:extLst>
          </p:cNvPr>
          <p:cNvSpPr>
            <a:spLocks noGrp="1"/>
          </p:cNvSpPr>
          <p:nvPr>
            <p:ph type="title"/>
          </p:nvPr>
        </p:nvSpPr>
        <p:spPr>
          <a:xfrm>
            <a:off x="365760" y="411480"/>
            <a:ext cx="11376442" cy="929485"/>
          </a:xfrm>
        </p:spPr>
        <p:txBody>
          <a:bodyPr/>
          <a:lstStyle/>
          <a:p>
            <a:r>
              <a:rPr lang="en-US" dirty="0"/>
              <a:t>How do we determine what other tests are needed?</a:t>
            </a:r>
          </a:p>
        </p:txBody>
      </p:sp>
      <p:sp>
        <p:nvSpPr>
          <p:cNvPr id="3" name="Content Placeholder 2">
            <a:extLst>
              <a:ext uri="{FF2B5EF4-FFF2-40B4-BE49-F238E27FC236}">
                <a16:creationId xmlns:a16="http://schemas.microsoft.com/office/drawing/2014/main" id="{45031832-2156-504F-B8AF-48ABE34B424D}"/>
              </a:ext>
            </a:extLst>
          </p:cNvPr>
          <p:cNvSpPr>
            <a:spLocks noGrp="1"/>
          </p:cNvSpPr>
          <p:nvPr>
            <p:ph idx="1"/>
          </p:nvPr>
        </p:nvSpPr>
        <p:spPr>
          <a:xfrm>
            <a:off x="365760" y="1670966"/>
            <a:ext cx="6470979" cy="4216267"/>
          </a:xfrm>
        </p:spPr>
        <p:txBody>
          <a:bodyPr>
            <a:normAutofit fontScale="92500" lnSpcReduction="10000"/>
          </a:bodyPr>
          <a:lstStyle/>
          <a:p>
            <a:r>
              <a:rPr lang="en-US" dirty="0"/>
              <a:t>Expose parts of the code that aren’t being tested</a:t>
            </a:r>
          </a:p>
          <a:p>
            <a:pPr lvl="1"/>
            <a:r>
              <a:rPr lang="en-US" dirty="0" err="1"/>
              <a:t>gcov</a:t>
            </a:r>
            <a:r>
              <a:rPr lang="en-US" dirty="0"/>
              <a:t> - standard utility with the GNU compiler collection suite</a:t>
            </a:r>
          </a:p>
          <a:p>
            <a:pPr lvl="1"/>
            <a:r>
              <a:rPr lang="en-US" dirty="0"/>
              <a:t>Compile/link with –coverage &amp; turn off optimization</a:t>
            </a:r>
          </a:p>
          <a:p>
            <a:pPr lvl="1"/>
            <a:r>
              <a:rPr lang="en-US" dirty="0"/>
              <a:t>counts the number of times each statement is executed</a:t>
            </a:r>
          </a:p>
          <a:p>
            <a:r>
              <a:rPr lang="en-US" dirty="0" err="1"/>
              <a:t>gcov</a:t>
            </a:r>
            <a:r>
              <a:rPr lang="en-US" dirty="0"/>
              <a:t> also works for C and Fortran</a:t>
            </a:r>
          </a:p>
          <a:p>
            <a:pPr lvl="1"/>
            <a:r>
              <a:rPr lang="en-US" dirty="0"/>
              <a:t>Other tools exist for other languages</a:t>
            </a:r>
          </a:p>
          <a:p>
            <a:pPr lvl="1"/>
            <a:r>
              <a:rPr lang="en-US" dirty="0" err="1"/>
              <a:t>JCov</a:t>
            </a:r>
            <a:r>
              <a:rPr lang="en-US" dirty="0"/>
              <a:t> for Java</a:t>
            </a:r>
          </a:p>
          <a:p>
            <a:pPr lvl="1"/>
            <a:r>
              <a:rPr lang="en-US" dirty="0" err="1"/>
              <a:t>Coverage.py</a:t>
            </a:r>
            <a:r>
              <a:rPr lang="en-US" dirty="0"/>
              <a:t> for python</a:t>
            </a:r>
          </a:p>
          <a:p>
            <a:pPr lvl="1"/>
            <a:r>
              <a:rPr lang="en-US" dirty="0" err="1"/>
              <a:t>Devel</a:t>
            </a:r>
            <a:r>
              <a:rPr lang="en-US" dirty="0"/>
              <a:t>::Cover for </a:t>
            </a:r>
            <a:r>
              <a:rPr lang="en-US" dirty="0" err="1"/>
              <a:t>perl</a:t>
            </a:r>
            <a:endParaRPr lang="en-US" dirty="0"/>
          </a:p>
          <a:p>
            <a:pPr lvl="1"/>
            <a:r>
              <a:rPr lang="en-US" dirty="0"/>
              <a:t>profile for MATLAB</a:t>
            </a:r>
          </a:p>
          <a:p>
            <a:pPr marL="346075" lvl="1" indent="0">
              <a:buNone/>
            </a:pPr>
            <a:endParaRPr lang="en-US" dirty="0"/>
          </a:p>
          <a:p>
            <a:endParaRPr lang="en-US" dirty="0"/>
          </a:p>
          <a:p>
            <a:endParaRPr lang="en-US" dirty="0"/>
          </a:p>
          <a:p>
            <a:endParaRPr lang="en-US" dirty="0"/>
          </a:p>
        </p:txBody>
      </p:sp>
      <p:sp>
        <p:nvSpPr>
          <p:cNvPr id="4" name="Text Placeholder 3">
            <a:extLst>
              <a:ext uri="{FF2B5EF4-FFF2-40B4-BE49-F238E27FC236}">
                <a16:creationId xmlns:a16="http://schemas.microsoft.com/office/drawing/2014/main" id="{F62A6E05-B1BD-534E-884C-E62949A07353}"/>
              </a:ext>
            </a:extLst>
          </p:cNvPr>
          <p:cNvSpPr>
            <a:spLocks noGrp="1"/>
          </p:cNvSpPr>
          <p:nvPr>
            <p:ph type="body" sz="quarter" idx="12"/>
          </p:nvPr>
        </p:nvSpPr>
        <p:spPr/>
        <p:txBody>
          <a:bodyPr/>
          <a:lstStyle/>
          <a:p>
            <a:r>
              <a:rPr lang="en-US" dirty="0"/>
              <a:t>Code coverage tools</a:t>
            </a:r>
          </a:p>
          <a:p>
            <a:endParaRPr lang="en-US" dirty="0"/>
          </a:p>
        </p:txBody>
      </p:sp>
      <p:sp>
        <p:nvSpPr>
          <p:cNvPr id="5" name="Slide Number Placeholder 4">
            <a:extLst>
              <a:ext uri="{FF2B5EF4-FFF2-40B4-BE49-F238E27FC236}">
                <a16:creationId xmlns:a16="http://schemas.microsoft.com/office/drawing/2014/main" id="{84D2FD39-0DBF-8149-B21B-80C6D7DB845F}"/>
              </a:ext>
            </a:extLst>
          </p:cNvPr>
          <p:cNvSpPr>
            <a:spLocks noGrp="1"/>
          </p:cNvSpPr>
          <p:nvPr>
            <p:ph type="sldNum" sz="quarter" idx="13"/>
          </p:nvPr>
        </p:nvSpPr>
        <p:spPr/>
        <p:txBody>
          <a:bodyPr/>
          <a:lstStyle/>
          <a:p>
            <a:endParaRPr lang="en-US" dirty="0"/>
          </a:p>
        </p:txBody>
      </p:sp>
      <p:sp>
        <p:nvSpPr>
          <p:cNvPr id="7" name="Content Placeholder 2">
            <a:extLst>
              <a:ext uri="{FF2B5EF4-FFF2-40B4-BE49-F238E27FC236}">
                <a16:creationId xmlns:a16="http://schemas.microsoft.com/office/drawing/2014/main" id="{B0AC3198-6740-CB42-9C0C-C51FE1D7A69F}"/>
              </a:ext>
            </a:extLst>
          </p:cNvPr>
          <p:cNvSpPr txBox="1">
            <a:spLocks/>
          </p:cNvSpPr>
          <p:nvPr/>
        </p:nvSpPr>
        <p:spPr bwMode="auto">
          <a:xfrm>
            <a:off x="7214991" y="1668465"/>
            <a:ext cx="4527211" cy="393067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fontScale="92500" lnSpcReduction="10000"/>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baseline="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err="1"/>
              <a:t>Lcov</a:t>
            </a:r>
            <a:r>
              <a:rPr lang="en-US" dirty="0"/>
              <a:t> </a:t>
            </a:r>
          </a:p>
          <a:p>
            <a:pPr lvl="1"/>
            <a:r>
              <a:rPr lang="en-US" dirty="0"/>
              <a:t>a graphical front-end for </a:t>
            </a:r>
            <a:r>
              <a:rPr lang="en-US" dirty="0" err="1"/>
              <a:t>gcov</a:t>
            </a:r>
            <a:endParaRPr lang="en-US" dirty="0"/>
          </a:p>
          <a:p>
            <a:pPr lvl="1"/>
            <a:r>
              <a:rPr lang="en-US" dirty="0"/>
              <a:t>available at http://</a:t>
            </a:r>
            <a:r>
              <a:rPr lang="en-US" dirty="0" err="1"/>
              <a:t>ltp.sourceforge.net</a:t>
            </a:r>
            <a:r>
              <a:rPr lang="en-US" dirty="0"/>
              <a:t>/coverage/</a:t>
            </a:r>
            <a:r>
              <a:rPr lang="en-US" dirty="0" err="1"/>
              <a:t>lcov.php</a:t>
            </a:r>
            <a:r>
              <a:rPr lang="en-US" dirty="0"/>
              <a:t> </a:t>
            </a:r>
          </a:p>
          <a:p>
            <a:pPr lvl="1"/>
            <a:r>
              <a:rPr lang="en-US" dirty="0" err="1"/>
              <a:t>Codecov.io</a:t>
            </a:r>
            <a:r>
              <a:rPr lang="en-US" dirty="0"/>
              <a:t> in CI module </a:t>
            </a:r>
          </a:p>
          <a:p>
            <a:r>
              <a:rPr lang="en-US" dirty="0"/>
              <a:t>Hosted servers (e.g. coveralls, </a:t>
            </a:r>
            <a:r>
              <a:rPr lang="en-US" dirty="0" err="1"/>
              <a:t>codecov</a:t>
            </a:r>
            <a:r>
              <a:rPr lang="en-US" dirty="0"/>
              <a:t>)</a:t>
            </a:r>
          </a:p>
          <a:p>
            <a:r>
              <a:rPr lang="en-US" dirty="0"/>
              <a:t>graphical visualization of results</a:t>
            </a:r>
          </a:p>
          <a:p>
            <a:r>
              <a:rPr lang="en-US" dirty="0"/>
              <a:t>push results to server through continuous integration server</a:t>
            </a:r>
          </a:p>
          <a:p>
            <a:pPr lvl="1"/>
            <a:endParaRPr lang="en-US" dirty="0"/>
          </a:p>
          <a:p>
            <a:endParaRPr lang="en-US" dirty="0"/>
          </a:p>
          <a:p>
            <a:endParaRPr lang="en-US" dirty="0"/>
          </a:p>
          <a:p>
            <a:endParaRPr lang="en-US" dirty="0"/>
          </a:p>
        </p:txBody>
      </p:sp>
      <p:sp>
        <p:nvSpPr>
          <p:cNvPr id="8" name="TextBox 7">
            <a:extLst>
              <a:ext uri="{FF2B5EF4-FFF2-40B4-BE49-F238E27FC236}">
                <a16:creationId xmlns:a16="http://schemas.microsoft.com/office/drawing/2014/main" id="{EB966DA9-C5B9-1E4A-BCC4-A2058E07DCB5}"/>
              </a:ext>
            </a:extLst>
          </p:cNvPr>
          <p:cNvSpPr txBox="1"/>
          <p:nvPr/>
        </p:nvSpPr>
        <p:spPr>
          <a:xfrm>
            <a:off x="1114817" y="5887233"/>
            <a:ext cx="6470978" cy="683264"/>
          </a:xfrm>
          <a:prstGeom prst="rect">
            <a:avLst/>
          </a:prstGeom>
          <a:noFill/>
        </p:spPr>
        <p:txBody>
          <a:bodyPr wrap="square" lIns="118872" tIns="91440" rIns="118872" bIns="91440" rtlCol="0" anchor="ctr" anchorCtr="0">
            <a:spAutoFit/>
          </a:bodyPr>
          <a:lstStyle/>
          <a:p>
            <a:pPr algn="l">
              <a:lnSpc>
                <a:spcPct val="90000"/>
              </a:lnSpc>
            </a:pPr>
            <a:r>
              <a:rPr lang="en-US" b="1" dirty="0">
                <a:solidFill>
                  <a:srgbClr val="92D050"/>
                </a:solidFill>
              </a:rPr>
              <a:t>Interoperability coverage may need something like the matrix in testing module</a:t>
            </a:r>
          </a:p>
        </p:txBody>
      </p:sp>
    </p:spTree>
    <p:extLst>
      <p:ext uri="{BB962C8B-B14F-4D97-AF65-F5344CB8AC3E}">
        <p14:creationId xmlns:p14="http://schemas.microsoft.com/office/powerpoint/2010/main" val="99138108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96894-8E3C-AD4B-ABE1-2A81FB40B557}"/>
              </a:ext>
            </a:extLst>
          </p:cNvPr>
          <p:cNvSpPr>
            <a:spLocks noGrp="1"/>
          </p:cNvSpPr>
          <p:nvPr>
            <p:ph type="title"/>
          </p:nvPr>
        </p:nvSpPr>
        <p:spPr/>
        <p:txBody>
          <a:bodyPr/>
          <a:lstStyle/>
          <a:p>
            <a:r>
              <a:rPr lang="en-US" dirty="0"/>
              <a:t>Code coverage output</a:t>
            </a:r>
          </a:p>
        </p:txBody>
      </p:sp>
      <p:sp>
        <p:nvSpPr>
          <p:cNvPr id="4" name="Online tutorial - https://github.com/amklinv/morpheus…">
            <a:extLst>
              <a:ext uri="{FF2B5EF4-FFF2-40B4-BE49-F238E27FC236}">
                <a16:creationId xmlns:a16="http://schemas.microsoft.com/office/drawing/2014/main" id="{2A5898E1-6414-A544-9084-8EBBC6093153}"/>
              </a:ext>
            </a:extLst>
          </p:cNvPr>
          <p:cNvSpPr txBox="1">
            <a:spLocks/>
          </p:cNvSpPr>
          <p:nvPr/>
        </p:nvSpPr>
        <p:spPr bwMode="auto">
          <a:xfrm>
            <a:off x="1480893" y="5287263"/>
            <a:ext cx="7363175" cy="59691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lnSpcReduction="10000"/>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Arial" panose="020B0604020202020204" pitchFamily="34" charset="0"/>
                <a:ea typeface="+mn-ea"/>
                <a:cs typeface="Arial" panose="020B0604020202020204" pitchFamily="34" charset="0"/>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Arial" panose="020B0604020202020204" pitchFamily="34" charset="0"/>
                <a:ea typeface="+mn-ea"/>
                <a:cs typeface="Arial" panose="020B0604020202020204" pitchFamily="34" charset="0"/>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Arial" panose="020B0604020202020204" pitchFamily="34" charset="0"/>
                <a:ea typeface="+mn-ea"/>
                <a:cs typeface="Arial" panose="020B0604020202020204" pitchFamily="34" charset="0"/>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Arial" panose="020B0604020202020204" pitchFamily="34" charset="0"/>
                <a:ea typeface="+mn-ea"/>
                <a:cs typeface="Arial" panose="020B0604020202020204" pitchFamily="34" charset="0"/>
              </a:defRPr>
            </a:lvl4pPr>
            <a:lvl5pPr marL="1482725" indent="-222250" algn="l" rtl="0" eaLnBrk="1" fontAlgn="base" hangingPunct="1">
              <a:lnSpc>
                <a:spcPct val="90000"/>
              </a:lnSpc>
              <a:spcBef>
                <a:spcPts val="600"/>
              </a:spcBef>
              <a:spcAft>
                <a:spcPct val="0"/>
              </a:spcAft>
              <a:buClr>
                <a:schemeClr val="tx1"/>
              </a:buClr>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566927">
              <a:spcBef>
                <a:spcPts val="800"/>
              </a:spcBef>
              <a:buClrTx/>
              <a:buFontTx/>
              <a:buNone/>
              <a:defRPr sz="1488"/>
            </a:pPr>
            <a:r>
              <a:rPr lang="en-US" sz="1488" dirty="0"/>
              <a:t>Online tutorial - </a:t>
            </a:r>
            <a:r>
              <a:rPr lang="en-US" sz="1488" u="sng" dirty="0">
                <a:solidFill>
                  <a:srgbClr val="A03123"/>
                </a:solidFill>
                <a:uFill>
                  <a:solidFill>
                    <a:srgbClr val="A03123"/>
                  </a:solidFill>
                </a:uFill>
                <a:hlinkClick r:id="rId3"/>
              </a:rPr>
              <a:t>https://github.com/amklinv/morpheus</a:t>
            </a:r>
          </a:p>
          <a:p>
            <a:pPr marL="0" indent="0" algn="ctr" defTabSz="566927">
              <a:spcBef>
                <a:spcPts val="800"/>
              </a:spcBef>
              <a:buClrTx/>
              <a:buFontTx/>
              <a:buNone/>
              <a:defRPr sz="1488"/>
            </a:pPr>
            <a:r>
              <a:rPr lang="en-US" sz="1488" dirty="0"/>
              <a:t>Other example - </a:t>
            </a:r>
            <a:r>
              <a:rPr lang="en-US" sz="1488" u="sng" dirty="0">
                <a:solidFill>
                  <a:srgbClr val="A03123"/>
                </a:solidFill>
                <a:uFill>
                  <a:solidFill>
                    <a:srgbClr val="A03123"/>
                  </a:solidFill>
                </a:uFill>
                <a:hlinkClick r:id="rId3"/>
              </a:rPr>
              <a:t>https://github.com/jrdoneal/infrastructure</a:t>
            </a:r>
          </a:p>
        </p:txBody>
      </p:sp>
      <p:pic>
        <p:nvPicPr>
          <p:cNvPr id="5" name="CoverageResult.png" descr="CoverageResult.png">
            <a:extLst>
              <a:ext uri="{FF2B5EF4-FFF2-40B4-BE49-F238E27FC236}">
                <a16:creationId xmlns:a16="http://schemas.microsoft.com/office/drawing/2014/main" id="{42532670-C6E0-114F-BB75-47411B4CBFD5}"/>
              </a:ext>
            </a:extLst>
          </p:cNvPr>
          <p:cNvPicPr>
            <a:picLocks noChangeAspect="1"/>
          </p:cNvPicPr>
          <p:nvPr/>
        </p:nvPicPr>
        <p:blipFill>
          <a:blip r:embed="rId4"/>
          <a:stretch>
            <a:fillRect/>
          </a:stretch>
        </p:blipFill>
        <p:spPr>
          <a:xfrm>
            <a:off x="1785641" y="1580266"/>
            <a:ext cx="6753679" cy="1670266"/>
          </a:xfrm>
          <a:prstGeom prst="rect">
            <a:avLst/>
          </a:prstGeom>
          <a:ln w="12700">
            <a:miter lim="400000"/>
          </a:ln>
        </p:spPr>
      </p:pic>
      <p:sp>
        <p:nvSpPr>
          <p:cNvPr id="6" name="Overall Analysis">
            <a:extLst>
              <a:ext uri="{FF2B5EF4-FFF2-40B4-BE49-F238E27FC236}">
                <a16:creationId xmlns:a16="http://schemas.microsoft.com/office/drawing/2014/main" id="{77BE4B45-B1C9-F140-AB80-56D53F3BF007}"/>
              </a:ext>
            </a:extLst>
          </p:cNvPr>
          <p:cNvSpPr txBox="1"/>
          <p:nvPr/>
        </p:nvSpPr>
        <p:spPr>
          <a:xfrm>
            <a:off x="4058091" y="1085256"/>
            <a:ext cx="2272418" cy="437070"/>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lvl1pPr>
              <a:defRPr sz="2400"/>
            </a:lvl1pPr>
          </a:lstStyle>
          <a:p>
            <a:r>
              <a:rPr dirty="0"/>
              <a:t>Overall Analysis</a:t>
            </a:r>
          </a:p>
        </p:txBody>
      </p:sp>
      <p:sp>
        <p:nvSpPr>
          <p:cNvPr id="7" name="Detailed Analysis">
            <a:extLst>
              <a:ext uri="{FF2B5EF4-FFF2-40B4-BE49-F238E27FC236}">
                <a16:creationId xmlns:a16="http://schemas.microsoft.com/office/drawing/2014/main" id="{F89B46D8-0A2E-4442-93CB-610D1E311C8F}"/>
              </a:ext>
            </a:extLst>
          </p:cNvPr>
          <p:cNvSpPr txBox="1"/>
          <p:nvPr/>
        </p:nvSpPr>
        <p:spPr>
          <a:xfrm>
            <a:off x="3949848" y="3290014"/>
            <a:ext cx="2425265" cy="437070"/>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lvl1pPr>
              <a:defRPr sz="2400"/>
            </a:lvl1pPr>
          </a:lstStyle>
          <a:p>
            <a:r>
              <a:rPr dirty="0"/>
              <a:t>Detailed Analysis</a:t>
            </a:r>
          </a:p>
        </p:txBody>
      </p:sp>
      <p:pic>
        <p:nvPicPr>
          <p:cNvPr id="8" name="CodeCoverageDetail.png" descr="CodeCoverageDetail.png">
            <a:extLst>
              <a:ext uri="{FF2B5EF4-FFF2-40B4-BE49-F238E27FC236}">
                <a16:creationId xmlns:a16="http://schemas.microsoft.com/office/drawing/2014/main" id="{CCFDEE5F-BA06-5E48-BA65-99628F8E4542}"/>
              </a:ext>
            </a:extLst>
          </p:cNvPr>
          <p:cNvPicPr>
            <a:picLocks noChangeAspect="1"/>
          </p:cNvPicPr>
          <p:nvPr/>
        </p:nvPicPr>
        <p:blipFill>
          <a:blip r:embed="rId5"/>
          <a:stretch>
            <a:fillRect/>
          </a:stretch>
        </p:blipFill>
        <p:spPr>
          <a:xfrm>
            <a:off x="3058469" y="3733459"/>
            <a:ext cx="4208022" cy="1433003"/>
          </a:xfrm>
          <a:prstGeom prst="rect">
            <a:avLst/>
          </a:prstGeom>
          <a:ln w="12700">
            <a:miter lim="400000"/>
          </a:ln>
        </p:spPr>
      </p:pic>
    </p:spTree>
    <p:extLst>
      <p:ext uri="{BB962C8B-B14F-4D97-AF65-F5344CB8AC3E}">
        <p14:creationId xmlns:p14="http://schemas.microsoft.com/office/powerpoint/2010/main" val="37729994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4A94EE-67F8-3F47-B702-5C0362F4F942}"/>
              </a:ext>
            </a:extLst>
          </p:cNvPr>
          <p:cNvSpPr>
            <a:spLocks noGrp="1"/>
          </p:cNvSpPr>
          <p:nvPr>
            <p:ph type="title"/>
          </p:nvPr>
        </p:nvSpPr>
        <p:spPr/>
        <p:txBody>
          <a:bodyPr/>
          <a:lstStyle/>
          <a:p>
            <a:r>
              <a:rPr lang="en-US" dirty="0"/>
              <a:t>Code Coverage for Our Project</a:t>
            </a:r>
          </a:p>
        </p:txBody>
      </p:sp>
      <p:sp>
        <p:nvSpPr>
          <p:cNvPr id="3" name="Content Placeholder 2">
            <a:extLst>
              <a:ext uri="{FF2B5EF4-FFF2-40B4-BE49-F238E27FC236}">
                <a16:creationId xmlns:a16="http://schemas.microsoft.com/office/drawing/2014/main" id="{D8DD23C9-C662-A845-870D-E1A62244C22A}"/>
              </a:ext>
            </a:extLst>
          </p:cNvPr>
          <p:cNvSpPr>
            <a:spLocks noGrp="1"/>
          </p:cNvSpPr>
          <p:nvPr>
            <p:ph idx="1"/>
          </p:nvPr>
        </p:nvSpPr>
        <p:spPr/>
        <p:txBody>
          <a:bodyPr/>
          <a:lstStyle/>
          <a:p>
            <a:r>
              <a:rPr lang="en-US" dirty="0"/>
              <a:t>In the forked repo have a version of the code where there are lines of code not covered.</a:t>
            </a:r>
          </a:p>
          <a:p>
            <a:r>
              <a:rPr lang="en-US" dirty="0"/>
              <a:t>Refer back to the testing module and talk about why we created a test for l2_norm</a:t>
            </a:r>
          </a:p>
        </p:txBody>
      </p:sp>
    </p:spTree>
    <p:extLst>
      <p:ext uri="{BB962C8B-B14F-4D97-AF65-F5344CB8AC3E}">
        <p14:creationId xmlns:p14="http://schemas.microsoft.com/office/powerpoint/2010/main" val="10466691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6442" cy="510909"/>
          </a:xfrm>
        </p:spPr>
        <p:txBody>
          <a:bodyPr/>
          <a:lstStyle/>
          <a:p>
            <a:r>
              <a:rPr lang="en-US" dirty="0"/>
              <a:t>Map from Here to There: On ramp plan</a:t>
            </a:r>
          </a:p>
        </p:txBody>
      </p:sp>
      <p:sp>
        <p:nvSpPr>
          <p:cNvPr id="4" name="Text Placeholder 3"/>
          <p:cNvSpPr>
            <a:spLocks noGrp="1"/>
          </p:cNvSpPr>
          <p:nvPr>
            <p:ph type="body" sz="quarter" idx="12"/>
          </p:nvPr>
        </p:nvSpPr>
        <p:spPr>
          <a:xfrm>
            <a:off x="513931" y="890445"/>
            <a:ext cx="11160961" cy="499715"/>
          </a:xfrm>
        </p:spPr>
        <p:txBody>
          <a:bodyPr/>
          <a:lstStyle/>
          <a:p>
            <a:r>
              <a:rPr lang="en-US" dirty="0"/>
              <a:t>Proportionate to the scope</a:t>
            </a:r>
          </a:p>
        </p:txBody>
      </p:sp>
      <p:sp>
        <p:nvSpPr>
          <p:cNvPr id="5" name="Slide Number Placeholder 4"/>
          <p:cNvSpPr>
            <a:spLocks noGrp="1"/>
          </p:cNvSpPr>
          <p:nvPr>
            <p:ph type="sldNum" sz="quarter" idx="13"/>
          </p:nvPr>
        </p:nvSpPr>
        <p:spPr/>
        <p:txBody>
          <a:bodyPr/>
          <a:lstStyle/>
          <a:p>
            <a:endParaRPr lang="en-US" dirty="0"/>
          </a:p>
        </p:txBody>
      </p:sp>
      <p:grpSp>
        <p:nvGrpSpPr>
          <p:cNvPr id="3" name="Group 2">
            <a:extLst>
              <a:ext uri="{FF2B5EF4-FFF2-40B4-BE49-F238E27FC236}">
                <a16:creationId xmlns:a16="http://schemas.microsoft.com/office/drawing/2014/main" id="{41AE370A-327D-9C43-8517-F1E76EB7B1B6}"/>
              </a:ext>
            </a:extLst>
          </p:cNvPr>
          <p:cNvGrpSpPr/>
          <p:nvPr/>
        </p:nvGrpSpPr>
        <p:grpSpPr>
          <a:xfrm>
            <a:off x="513931" y="1510292"/>
            <a:ext cx="10657651" cy="4106737"/>
            <a:chOff x="2547937" y="1639461"/>
            <a:chExt cx="8790763" cy="3837415"/>
          </a:xfrm>
        </p:grpSpPr>
        <p:sp>
          <p:nvSpPr>
            <p:cNvPr id="24" name="Rectangle 23">
              <a:extLst>
                <a:ext uri="{FF2B5EF4-FFF2-40B4-BE49-F238E27FC236}">
                  <a16:creationId xmlns:a16="http://schemas.microsoft.com/office/drawing/2014/main" id="{EA7F5CDB-1DF2-6040-88DC-817DEA6FB94D}"/>
                </a:ext>
              </a:extLst>
            </p:cNvPr>
            <p:cNvSpPr/>
            <p:nvPr/>
          </p:nvSpPr>
          <p:spPr>
            <a:xfrm>
              <a:off x="5938837" y="1639461"/>
              <a:ext cx="1841500" cy="1444625"/>
            </a:xfrm>
            <a:prstGeom prst="rect">
              <a:avLst/>
            </a:prstGeom>
            <a:solidFill>
              <a:schemeClr val="accent2">
                <a:lumMod val="60000"/>
                <a:lumOff val="40000"/>
              </a:schemeClr>
            </a:solidFill>
            <a:ln>
              <a:solidFill>
                <a:schemeClr val="bg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p:cNvSpPr txBox="1"/>
            <p:nvPr/>
          </p:nvSpPr>
          <p:spPr>
            <a:xfrm>
              <a:off x="8367713" y="4019133"/>
              <a:ext cx="2831618" cy="1121611"/>
            </a:xfrm>
            <a:prstGeom prst="rect">
              <a:avLst/>
            </a:prstGeom>
            <a:noFill/>
          </p:spPr>
          <p:txBody>
            <a:bodyPr wrap="square" rtlCol="0">
              <a:spAutoFit/>
            </a:bodyPr>
            <a:lstStyle/>
            <a:p>
              <a:r>
                <a:rPr lang="en-US" sz="2400" b="1" dirty="0"/>
                <a:t>Invasive large-scale change in the code - Bad idea</a:t>
              </a:r>
            </a:p>
          </p:txBody>
        </p:sp>
        <p:grpSp>
          <p:nvGrpSpPr>
            <p:cNvPr id="22" name="Group 21"/>
            <p:cNvGrpSpPr/>
            <p:nvPr/>
          </p:nvGrpSpPr>
          <p:grpSpPr>
            <a:xfrm>
              <a:off x="2547937" y="1676400"/>
              <a:ext cx="4660900" cy="1444625"/>
              <a:chOff x="1311275" y="3946525"/>
              <a:chExt cx="4660900" cy="1444625"/>
            </a:xfrm>
          </p:grpSpPr>
          <p:sp>
            <p:nvSpPr>
              <p:cNvPr id="12" name="Rectangle 11"/>
              <p:cNvSpPr/>
              <p:nvPr/>
            </p:nvSpPr>
            <p:spPr>
              <a:xfrm>
                <a:off x="1311275" y="3946525"/>
                <a:ext cx="1841500" cy="1444625"/>
              </a:xfrm>
              <a:prstGeom prst="rect">
                <a:avLst/>
              </a:prstGeom>
              <a:solidFill>
                <a:schemeClr val="accent2">
                  <a:lumMod val="60000"/>
                  <a:lumOff val="40000"/>
                </a:schemeClr>
              </a:solidFill>
              <a:ln>
                <a:solidFill>
                  <a:schemeClr val="bg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4953000" y="4127500"/>
                <a:ext cx="301625" cy="269875"/>
              </a:xfrm>
              <a:prstGeom prst="rect">
                <a:avLst/>
              </a:prstGeom>
              <a:solidFill>
                <a:schemeClr val="accent1">
                  <a:lumMod val="7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5232400" y="4867275"/>
                <a:ext cx="301625" cy="269875"/>
              </a:xfrm>
              <a:prstGeom prst="rect">
                <a:avLst/>
              </a:prstGeom>
              <a:solidFill>
                <a:schemeClr val="accent1">
                  <a:lumMod val="7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5670550" y="4575175"/>
                <a:ext cx="301625" cy="269875"/>
              </a:xfrm>
              <a:prstGeom prst="rect">
                <a:avLst/>
              </a:prstGeom>
              <a:solidFill>
                <a:schemeClr val="accent1">
                  <a:lumMod val="7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5648325" y="4219575"/>
                <a:ext cx="301625" cy="269875"/>
              </a:xfrm>
              <a:prstGeom prst="rect">
                <a:avLst/>
              </a:prstGeom>
              <a:solidFill>
                <a:schemeClr val="accent1">
                  <a:lumMod val="7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9" name="Group 18"/>
              <p:cNvGrpSpPr/>
              <p:nvPr/>
            </p:nvGrpSpPr>
            <p:grpSpPr>
              <a:xfrm>
                <a:off x="3263900" y="4279900"/>
                <a:ext cx="1275347" cy="877332"/>
                <a:chOff x="3333750" y="2238375"/>
                <a:chExt cx="1275347" cy="877332"/>
              </a:xfrm>
            </p:grpSpPr>
            <p:sp>
              <p:nvSpPr>
                <p:cNvPr id="20" name="Right Arrow 19"/>
                <p:cNvSpPr/>
                <p:nvPr/>
              </p:nvSpPr>
              <p:spPr>
                <a:xfrm>
                  <a:off x="3429000" y="2238375"/>
                  <a:ext cx="793750" cy="238125"/>
                </a:xfrm>
                <a:prstGeom prst="rightArrow">
                  <a:avLst/>
                </a:prstGeom>
                <a:solidFill>
                  <a:schemeClr val="tx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TextBox 20"/>
                <p:cNvSpPr txBox="1"/>
                <p:nvPr/>
              </p:nvSpPr>
              <p:spPr>
                <a:xfrm>
                  <a:off x="3333750" y="2746375"/>
                  <a:ext cx="1275347" cy="369332"/>
                </a:xfrm>
                <a:prstGeom prst="rect">
                  <a:avLst/>
                </a:prstGeom>
                <a:noFill/>
              </p:spPr>
              <p:txBody>
                <a:bodyPr wrap="none" rtlCol="0">
                  <a:spAutoFit/>
                </a:bodyPr>
                <a:lstStyle/>
                <a:p>
                  <a:r>
                    <a:rPr lang="en-US" dirty="0"/>
                    <a:t>All at once</a:t>
                  </a:r>
                </a:p>
              </p:txBody>
            </p:sp>
          </p:grpSp>
        </p:grpSp>
        <p:sp>
          <p:nvSpPr>
            <p:cNvPr id="23" name="TextBox 22"/>
            <p:cNvSpPr txBox="1"/>
            <p:nvPr/>
          </p:nvSpPr>
          <p:spPr>
            <a:xfrm>
              <a:off x="8278811" y="1946276"/>
              <a:ext cx="3059889" cy="776500"/>
            </a:xfrm>
            <a:prstGeom prst="rect">
              <a:avLst/>
            </a:prstGeom>
            <a:noFill/>
          </p:spPr>
          <p:txBody>
            <a:bodyPr wrap="square" rtlCol="0">
              <a:spAutoFit/>
            </a:bodyPr>
            <a:lstStyle/>
            <a:p>
              <a:r>
                <a:rPr lang="en-US" sz="2400" b="1" dirty="0"/>
                <a:t>Scattered independent changes - May be OK</a:t>
              </a:r>
            </a:p>
          </p:txBody>
        </p:sp>
        <p:grpSp>
          <p:nvGrpSpPr>
            <p:cNvPr id="26" name="Group 25"/>
            <p:cNvGrpSpPr/>
            <p:nvPr/>
          </p:nvGrpSpPr>
          <p:grpSpPr>
            <a:xfrm>
              <a:off x="2681288" y="4025901"/>
              <a:ext cx="5216525" cy="1450975"/>
              <a:chOff x="1317625" y="1803400"/>
              <a:chExt cx="5216525" cy="1450975"/>
            </a:xfrm>
          </p:grpSpPr>
          <p:sp>
            <p:nvSpPr>
              <p:cNvPr id="7" name="Rectangle 6"/>
              <p:cNvSpPr/>
              <p:nvPr/>
            </p:nvSpPr>
            <p:spPr>
              <a:xfrm>
                <a:off x="1317625" y="1809750"/>
                <a:ext cx="1841500" cy="1444625"/>
              </a:xfrm>
              <a:prstGeom prst="rect">
                <a:avLst/>
              </a:prstGeom>
              <a:solidFill>
                <a:schemeClr val="accent2">
                  <a:lumMod val="60000"/>
                  <a:lumOff val="40000"/>
                </a:schemeClr>
              </a:solidFill>
              <a:ln>
                <a:solidFill>
                  <a:schemeClr val="bg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8" name="Group 17"/>
              <p:cNvGrpSpPr/>
              <p:nvPr/>
            </p:nvGrpSpPr>
            <p:grpSpPr>
              <a:xfrm>
                <a:off x="3333750" y="2238375"/>
                <a:ext cx="1275347" cy="877332"/>
                <a:chOff x="3333750" y="2238375"/>
                <a:chExt cx="1275347" cy="877332"/>
              </a:xfrm>
            </p:grpSpPr>
            <p:sp>
              <p:nvSpPr>
                <p:cNvPr id="9" name="Right Arrow 8"/>
                <p:cNvSpPr/>
                <p:nvPr/>
              </p:nvSpPr>
              <p:spPr>
                <a:xfrm>
                  <a:off x="3429000" y="2238375"/>
                  <a:ext cx="793750" cy="238125"/>
                </a:xfrm>
                <a:prstGeom prst="rightArrow">
                  <a:avLst/>
                </a:prstGeom>
                <a:solidFill>
                  <a:schemeClr val="tx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9"/>
                <p:cNvSpPr txBox="1"/>
                <p:nvPr/>
              </p:nvSpPr>
              <p:spPr>
                <a:xfrm>
                  <a:off x="3333750" y="2746375"/>
                  <a:ext cx="1275347" cy="369332"/>
                </a:xfrm>
                <a:prstGeom prst="rect">
                  <a:avLst/>
                </a:prstGeom>
                <a:noFill/>
              </p:spPr>
              <p:txBody>
                <a:bodyPr wrap="none" rtlCol="0">
                  <a:spAutoFit/>
                </a:bodyPr>
                <a:lstStyle/>
                <a:p>
                  <a:r>
                    <a:rPr lang="en-US" dirty="0"/>
                    <a:t>All at once</a:t>
                  </a:r>
                </a:p>
              </p:txBody>
            </p:sp>
          </p:grpSp>
          <p:sp>
            <p:nvSpPr>
              <p:cNvPr id="25" name="Rectangle 24"/>
              <p:cNvSpPr/>
              <p:nvPr/>
            </p:nvSpPr>
            <p:spPr>
              <a:xfrm>
                <a:off x="4692650" y="1803400"/>
                <a:ext cx="1841500" cy="1444625"/>
              </a:xfrm>
              <a:prstGeom prst="rect">
                <a:avLst/>
              </a:prstGeom>
              <a:solidFill>
                <a:schemeClr val="accent1">
                  <a:lumMod val="75000"/>
                </a:schemeClr>
              </a:solidFill>
              <a:ln>
                <a:solidFill>
                  <a:schemeClr val="bg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41047566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6442" cy="510909"/>
          </a:xfrm>
        </p:spPr>
        <p:txBody>
          <a:bodyPr/>
          <a:lstStyle/>
          <a:p>
            <a:r>
              <a:rPr lang="en-US" dirty="0"/>
              <a:t>On ramp plan</a:t>
            </a:r>
          </a:p>
        </p:txBody>
      </p:sp>
      <p:sp>
        <p:nvSpPr>
          <p:cNvPr id="4" name="Text Placeholder 3"/>
          <p:cNvSpPr>
            <a:spLocks noGrp="1"/>
          </p:cNvSpPr>
          <p:nvPr>
            <p:ph type="body" sz="quarter" idx="12"/>
          </p:nvPr>
        </p:nvSpPr>
        <p:spPr/>
        <p:txBody>
          <a:bodyPr/>
          <a:lstStyle/>
          <a:p>
            <a:r>
              <a:rPr lang="en-US" dirty="0"/>
              <a:t>So how should it be done</a:t>
            </a:r>
          </a:p>
        </p:txBody>
      </p:sp>
      <p:sp>
        <p:nvSpPr>
          <p:cNvPr id="5" name="Slide Number Placeholder 4"/>
          <p:cNvSpPr>
            <a:spLocks noGrp="1"/>
          </p:cNvSpPr>
          <p:nvPr>
            <p:ph type="sldNum" sz="quarter" idx="13"/>
          </p:nvPr>
        </p:nvSpPr>
        <p:spPr/>
        <p:txBody>
          <a:bodyPr/>
          <a:lstStyle/>
          <a:p>
            <a:fld id="{AEFAAC5A-9C4F-4278-920D-DF2BAB595749}" type="slidenum">
              <a:rPr lang="en-US" smtClean="0"/>
              <a:pPr/>
              <a:t>16</a:t>
            </a:fld>
            <a:endParaRPr lang="en-US" dirty="0"/>
          </a:p>
        </p:txBody>
      </p:sp>
      <p:sp>
        <p:nvSpPr>
          <p:cNvPr id="38" name="Content Placeholder 2"/>
          <p:cNvSpPr txBox="1">
            <a:spLocks/>
          </p:cNvSpPr>
          <p:nvPr/>
        </p:nvSpPr>
        <p:spPr>
          <a:xfrm>
            <a:off x="1274614" y="4212877"/>
            <a:ext cx="3422648" cy="1476374"/>
          </a:xfrm>
          <a:prstGeom prst="rect">
            <a:avLst/>
          </a:prstGeom>
        </p:spPr>
        <p:txBody>
          <a:bodyPr vert="horz" lIns="0" tIns="0" rIns="0" bIns="45720" rtlCol="0">
            <a:noAutofit/>
          </a:bodyPr>
          <a:lstStyle>
            <a:lvl1pPr marL="173038" indent="-173038" algn="l" defTabSz="457200" rtl="0" eaLnBrk="1" latinLnBrk="0" hangingPunct="1">
              <a:spcBef>
                <a:spcPts val="600"/>
              </a:spcBef>
              <a:spcAft>
                <a:spcPts val="0"/>
              </a:spcAft>
              <a:buFont typeface="Wingdings" pitchFamily="2" charset="2"/>
              <a:buChar char="§"/>
              <a:defRPr sz="1800" kern="1200" baseline="0">
                <a:solidFill>
                  <a:schemeClr val="tx1">
                    <a:lumMod val="50000"/>
                  </a:schemeClr>
                </a:solidFill>
                <a:latin typeface="+mn-lt"/>
                <a:ea typeface="+mn-ea"/>
                <a:cs typeface="+mn-cs"/>
              </a:defRPr>
            </a:lvl1pPr>
            <a:lvl2pPr marL="520700" indent="-236538" algn="l" defTabSz="457200" rtl="0" eaLnBrk="1" latinLnBrk="0" hangingPunct="1">
              <a:spcBef>
                <a:spcPts val="0"/>
              </a:spcBef>
              <a:spcAft>
                <a:spcPts val="0"/>
              </a:spcAft>
              <a:buFont typeface="Arial"/>
              <a:buChar char="–"/>
              <a:defRPr sz="1800" kern="1200">
                <a:solidFill>
                  <a:schemeClr val="tx1">
                    <a:lumMod val="50000"/>
                  </a:schemeClr>
                </a:solidFill>
                <a:latin typeface="+mn-lt"/>
                <a:ea typeface="+mn-ea"/>
                <a:cs typeface="+mn-cs"/>
              </a:defRPr>
            </a:lvl2pPr>
            <a:lvl3pPr marL="803275" indent="-187325" algn="l" defTabSz="457200" rtl="0" eaLnBrk="1" latinLnBrk="0" hangingPunct="1">
              <a:spcBef>
                <a:spcPts val="0"/>
              </a:spcBef>
              <a:spcAft>
                <a:spcPts val="0"/>
              </a:spcAft>
              <a:buFont typeface="Arial"/>
              <a:buChar char="•"/>
              <a:defRPr sz="1800" kern="1200">
                <a:solidFill>
                  <a:schemeClr val="tx1">
                    <a:lumMod val="50000"/>
                  </a:schemeClr>
                </a:solidFill>
                <a:latin typeface="+mn-lt"/>
                <a:ea typeface="+mn-ea"/>
                <a:cs typeface="+mn-cs"/>
              </a:defRPr>
            </a:lvl3pPr>
            <a:lvl4pPr marL="1087438" indent="-171450" algn="l" defTabSz="457200" rtl="0" eaLnBrk="1" latinLnBrk="0" hangingPunct="1">
              <a:spcBef>
                <a:spcPts val="0"/>
              </a:spcBef>
              <a:spcAft>
                <a:spcPts val="0"/>
              </a:spcAft>
              <a:buFont typeface="Arial"/>
              <a:buChar char="–"/>
              <a:defRPr sz="1600" kern="1200">
                <a:solidFill>
                  <a:schemeClr val="tx1">
                    <a:lumMod val="50000"/>
                  </a:schemeClr>
                </a:solidFill>
                <a:latin typeface="+mn-lt"/>
                <a:ea typeface="+mn-ea"/>
                <a:cs typeface="+mn-cs"/>
              </a:defRPr>
            </a:lvl4pPr>
            <a:lvl5pPr marL="1371600" indent="-171450" algn="l" defTabSz="457200" rtl="0" eaLnBrk="1" latinLnBrk="0" hangingPunct="1">
              <a:spcBef>
                <a:spcPts val="0"/>
              </a:spcBef>
              <a:spcAft>
                <a:spcPts val="0"/>
              </a:spcAft>
              <a:buFont typeface="Arial"/>
              <a:buChar char="»"/>
              <a:defRPr sz="1600" kern="1200">
                <a:solidFill>
                  <a:schemeClr val="tx1">
                    <a:lumMod val="50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Incrementally if at all possible</a:t>
            </a:r>
          </a:p>
          <a:p>
            <a:r>
              <a:rPr lang="en-US" dirty="0"/>
              <a:t>Small components, verified individually</a:t>
            </a:r>
          </a:p>
          <a:p>
            <a:r>
              <a:rPr lang="en-US" dirty="0"/>
              <a:t>Migrated back, integration tests done</a:t>
            </a:r>
            <a:endParaRPr lang="en-US" b="1" dirty="0"/>
          </a:p>
          <a:p>
            <a:endParaRPr lang="en-US" dirty="0"/>
          </a:p>
          <a:p>
            <a:pPr marL="284162" lvl="1" indent="0">
              <a:buNone/>
            </a:pPr>
            <a:endParaRPr lang="en-US" dirty="0"/>
          </a:p>
          <a:p>
            <a:pPr lvl="1"/>
            <a:endParaRPr lang="en-US" dirty="0"/>
          </a:p>
          <a:p>
            <a:pPr lvl="1"/>
            <a:endParaRPr lang="en-US" dirty="0"/>
          </a:p>
        </p:txBody>
      </p:sp>
      <p:sp>
        <p:nvSpPr>
          <p:cNvPr id="48" name="Content Placeholder 2"/>
          <p:cNvSpPr txBox="1">
            <a:spLocks/>
          </p:cNvSpPr>
          <p:nvPr/>
        </p:nvSpPr>
        <p:spPr>
          <a:xfrm>
            <a:off x="6777040" y="4962527"/>
            <a:ext cx="2517773" cy="1619249"/>
          </a:xfrm>
          <a:prstGeom prst="rect">
            <a:avLst/>
          </a:prstGeom>
        </p:spPr>
        <p:txBody>
          <a:bodyPr vert="horz" lIns="0" tIns="0" rIns="0" bIns="45720" rtlCol="0">
            <a:noAutofit/>
          </a:bodyPr>
          <a:lstStyle>
            <a:lvl1pPr marL="173038" indent="-173038" algn="l" defTabSz="457200" rtl="0" eaLnBrk="1" latinLnBrk="0" hangingPunct="1">
              <a:spcBef>
                <a:spcPts val="600"/>
              </a:spcBef>
              <a:spcAft>
                <a:spcPts val="0"/>
              </a:spcAft>
              <a:buFont typeface="Wingdings" pitchFamily="2" charset="2"/>
              <a:buChar char="§"/>
              <a:defRPr sz="1800" kern="1200" baseline="0">
                <a:solidFill>
                  <a:schemeClr val="tx1">
                    <a:lumMod val="50000"/>
                  </a:schemeClr>
                </a:solidFill>
                <a:latin typeface="+mn-lt"/>
                <a:ea typeface="+mn-ea"/>
                <a:cs typeface="+mn-cs"/>
              </a:defRPr>
            </a:lvl1pPr>
            <a:lvl2pPr marL="520700" indent="-236538" algn="l" defTabSz="457200" rtl="0" eaLnBrk="1" latinLnBrk="0" hangingPunct="1">
              <a:spcBef>
                <a:spcPts val="0"/>
              </a:spcBef>
              <a:spcAft>
                <a:spcPts val="0"/>
              </a:spcAft>
              <a:buFont typeface="Arial"/>
              <a:buChar char="–"/>
              <a:defRPr sz="1800" kern="1200">
                <a:solidFill>
                  <a:schemeClr val="tx1">
                    <a:lumMod val="50000"/>
                  </a:schemeClr>
                </a:solidFill>
                <a:latin typeface="+mn-lt"/>
                <a:ea typeface="+mn-ea"/>
                <a:cs typeface="+mn-cs"/>
              </a:defRPr>
            </a:lvl2pPr>
            <a:lvl3pPr marL="803275" indent="-187325" algn="l" defTabSz="457200" rtl="0" eaLnBrk="1" latinLnBrk="0" hangingPunct="1">
              <a:spcBef>
                <a:spcPts val="0"/>
              </a:spcBef>
              <a:spcAft>
                <a:spcPts val="0"/>
              </a:spcAft>
              <a:buFont typeface="Arial"/>
              <a:buChar char="•"/>
              <a:defRPr sz="1800" kern="1200">
                <a:solidFill>
                  <a:schemeClr val="tx1">
                    <a:lumMod val="50000"/>
                  </a:schemeClr>
                </a:solidFill>
                <a:latin typeface="+mn-lt"/>
                <a:ea typeface="+mn-ea"/>
                <a:cs typeface="+mn-cs"/>
              </a:defRPr>
            </a:lvl3pPr>
            <a:lvl4pPr marL="1087438" indent="-171450" algn="l" defTabSz="457200" rtl="0" eaLnBrk="1" latinLnBrk="0" hangingPunct="1">
              <a:spcBef>
                <a:spcPts val="0"/>
              </a:spcBef>
              <a:spcAft>
                <a:spcPts val="0"/>
              </a:spcAft>
              <a:buFont typeface="Arial"/>
              <a:buChar char="–"/>
              <a:defRPr sz="1600" kern="1200">
                <a:solidFill>
                  <a:schemeClr val="tx1">
                    <a:lumMod val="50000"/>
                  </a:schemeClr>
                </a:solidFill>
                <a:latin typeface="+mn-lt"/>
                <a:ea typeface="+mn-ea"/>
                <a:cs typeface="+mn-cs"/>
              </a:defRPr>
            </a:lvl4pPr>
            <a:lvl5pPr marL="1371600" indent="-171450" algn="l" defTabSz="457200" rtl="0" eaLnBrk="1" latinLnBrk="0" hangingPunct="1">
              <a:spcBef>
                <a:spcPts val="0"/>
              </a:spcBef>
              <a:spcAft>
                <a:spcPts val="0"/>
              </a:spcAft>
              <a:buFont typeface="Arial"/>
              <a:buChar char="»"/>
              <a:defRPr sz="1600" kern="1200">
                <a:solidFill>
                  <a:schemeClr val="tx1">
                    <a:lumMod val="50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Alternatively migrate them into new infrastructure</a:t>
            </a:r>
            <a:endParaRPr lang="en-US" b="1" dirty="0"/>
          </a:p>
          <a:p>
            <a:endParaRPr lang="en-US" dirty="0"/>
          </a:p>
          <a:p>
            <a:pPr marL="284162" lvl="1" indent="0">
              <a:buNone/>
            </a:pPr>
            <a:endParaRPr lang="en-US" dirty="0"/>
          </a:p>
          <a:p>
            <a:pPr lvl="1"/>
            <a:endParaRPr lang="en-US" dirty="0"/>
          </a:p>
          <a:p>
            <a:pPr lvl="1"/>
            <a:endParaRPr lang="en-US" dirty="0"/>
          </a:p>
        </p:txBody>
      </p:sp>
      <p:sp>
        <p:nvSpPr>
          <p:cNvPr id="62" name="Rectangle 61"/>
          <p:cNvSpPr>
            <a:spLocks noChangeAspect="1"/>
          </p:cNvSpPr>
          <p:nvPr/>
        </p:nvSpPr>
        <p:spPr>
          <a:xfrm>
            <a:off x="5167312" y="-1038733"/>
            <a:ext cx="1005840" cy="697598"/>
          </a:xfrm>
          <a:prstGeom prst="rect">
            <a:avLst/>
          </a:prstGeom>
          <a:solidFill>
            <a:schemeClr val="bg2">
              <a:lumMod val="60000"/>
              <a:lumOff val="40000"/>
            </a:schemeClr>
          </a:solidFill>
          <a:ln>
            <a:solidFill>
              <a:schemeClr val="bg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Rectangle 62"/>
          <p:cNvSpPr>
            <a:spLocks/>
          </p:cNvSpPr>
          <p:nvPr/>
        </p:nvSpPr>
        <p:spPr>
          <a:xfrm>
            <a:off x="9111297" y="2486024"/>
            <a:ext cx="1005840" cy="735806"/>
          </a:xfrm>
          <a:prstGeom prst="rect">
            <a:avLst/>
          </a:prstGeom>
          <a:solidFill>
            <a:schemeClr val="bg2">
              <a:lumMod val="60000"/>
              <a:lumOff val="40000"/>
            </a:schemeClr>
          </a:solidFill>
          <a:ln>
            <a:solidFill>
              <a:schemeClr val="bg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ectangle 29"/>
          <p:cNvSpPr>
            <a:spLocks noChangeAspect="1"/>
          </p:cNvSpPr>
          <p:nvPr/>
        </p:nvSpPr>
        <p:spPr>
          <a:xfrm>
            <a:off x="6424285" y="1946792"/>
            <a:ext cx="1005840" cy="697598"/>
          </a:xfrm>
          <a:prstGeom prst="rect">
            <a:avLst/>
          </a:prstGeom>
          <a:solidFill>
            <a:schemeClr val="bg2">
              <a:lumMod val="60000"/>
              <a:lumOff val="40000"/>
            </a:schemeClr>
          </a:solidFill>
          <a:ln>
            <a:solidFill>
              <a:schemeClr val="bg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24B722C8-514C-674B-8FB3-AB8A622B54D5}"/>
              </a:ext>
            </a:extLst>
          </p:cNvPr>
          <p:cNvSpPr/>
          <p:nvPr/>
        </p:nvSpPr>
        <p:spPr>
          <a:xfrm>
            <a:off x="2310938" y="2129015"/>
            <a:ext cx="1047404" cy="724912"/>
          </a:xfrm>
          <a:prstGeom prst="rect">
            <a:avLst/>
          </a:prstGeom>
          <a:solidFill>
            <a:schemeClr val="accent2">
              <a:lumMod val="60000"/>
              <a:lumOff val="40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32" name="Rectangle 31">
            <a:extLst>
              <a:ext uri="{FF2B5EF4-FFF2-40B4-BE49-F238E27FC236}">
                <a16:creationId xmlns:a16="http://schemas.microsoft.com/office/drawing/2014/main" id="{902A2560-0350-D043-AF38-76FD415C9311}"/>
              </a:ext>
            </a:extLst>
          </p:cNvPr>
          <p:cNvSpPr/>
          <p:nvPr/>
        </p:nvSpPr>
        <p:spPr>
          <a:xfrm>
            <a:off x="3361112" y="2131790"/>
            <a:ext cx="1047404" cy="724912"/>
          </a:xfrm>
          <a:prstGeom prst="rect">
            <a:avLst/>
          </a:prstGeom>
          <a:solidFill>
            <a:schemeClr val="accent2">
              <a:lumMod val="40000"/>
              <a:lumOff val="60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33" name="Rectangle 32">
            <a:extLst>
              <a:ext uri="{FF2B5EF4-FFF2-40B4-BE49-F238E27FC236}">
                <a16:creationId xmlns:a16="http://schemas.microsoft.com/office/drawing/2014/main" id="{8684F94A-8E76-394B-AD45-DBBF207A8BE6}"/>
              </a:ext>
            </a:extLst>
          </p:cNvPr>
          <p:cNvSpPr/>
          <p:nvPr/>
        </p:nvSpPr>
        <p:spPr>
          <a:xfrm>
            <a:off x="2313713" y="2863300"/>
            <a:ext cx="1047404" cy="724912"/>
          </a:xfrm>
          <a:prstGeom prst="rect">
            <a:avLst/>
          </a:prstGeom>
          <a:solidFill>
            <a:schemeClr val="accent2">
              <a:lumMod val="50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39" name="Rectangle 38">
            <a:extLst>
              <a:ext uri="{FF2B5EF4-FFF2-40B4-BE49-F238E27FC236}">
                <a16:creationId xmlns:a16="http://schemas.microsoft.com/office/drawing/2014/main" id="{37F8F143-98E7-7E42-B52B-478DF5972F51}"/>
              </a:ext>
            </a:extLst>
          </p:cNvPr>
          <p:cNvSpPr/>
          <p:nvPr/>
        </p:nvSpPr>
        <p:spPr>
          <a:xfrm>
            <a:off x="3363887" y="2866075"/>
            <a:ext cx="1047404" cy="724912"/>
          </a:xfrm>
          <a:prstGeom prst="rect">
            <a:avLst/>
          </a:prstGeom>
          <a:solidFill>
            <a:schemeClr val="accent2">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44" name="Rectangle 43">
            <a:extLst>
              <a:ext uri="{FF2B5EF4-FFF2-40B4-BE49-F238E27FC236}">
                <a16:creationId xmlns:a16="http://schemas.microsoft.com/office/drawing/2014/main" id="{16887F42-82F8-7547-B7B6-0B28508A132D}"/>
              </a:ext>
            </a:extLst>
          </p:cNvPr>
          <p:cNvSpPr/>
          <p:nvPr/>
        </p:nvSpPr>
        <p:spPr>
          <a:xfrm>
            <a:off x="5670232" y="1444865"/>
            <a:ext cx="1047404" cy="724912"/>
          </a:xfrm>
          <a:prstGeom prst="rect">
            <a:avLst/>
          </a:prstGeom>
          <a:solidFill>
            <a:schemeClr val="accent2">
              <a:lumMod val="60000"/>
              <a:lumOff val="40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45" name="Rectangle 44">
            <a:extLst>
              <a:ext uri="{FF2B5EF4-FFF2-40B4-BE49-F238E27FC236}">
                <a16:creationId xmlns:a16="http://schemas.microsoft.com/office/drawing/2014/main" id="{029DD99D-D604-E14E-AC2F-1FB01F8E1DB3}"/>
              </a:ext>
            </a:extLst>
          </p:cNvPr>
          <p:cNvSpPr/>
          <p:nvPr/>
        </p:nvSpPr>
        <p:spPr>
          <a:xfrm>
            <a:off x="6720406" y="1447640"/>
            <a:ext cx="1047404" cy="724912"/>
          </a:xfrm>
          <a:prstGeom prst="rect">
            <a:avLst/>
          </a:prstGeom>
          <a:solidFill>
            <a:schemeClr val="accent2">
              <a:lumMod val="40000"/>
              <a:lumOff val="60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46" name="Rectangle 45">
            <a:extLst>
              <a:ext uri="{FF2B5EF4-FFF2-40B4-BE49-F238E27FC236}">
                <a16:creationId xmlns:a16="http://schemas.microsoft.com/office/drawing/2014/main" id="{53F0BAC2-23E2-2443-A171-88149324A267}"/>
              </a:ext>
            </a:extLst>
          </p:cNvPr>
          <p:cNvSpPr/>
          <p:nvPr/>
        </p:nvSpPr>
        <p:spPr>
          <a:xfrm>
            <a:off x="5673007" y="2179150"/>
            <a:ext cx="1047404" cy="724912"/>
          </a:xfrm>
          <a:prstGeom prst="rect">
            <a:avLst/>
          </a:prstGeom>
          <a:solidFill>
            <a:schemeClr val="accent2">
              <a:lumMod val="50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47" name="Rectangle 46">
            <a:extLst>
              <a:ext uri="{FF2B5EF4-FFF2-40B4-BE49-F238E27FC236}">
                <a16:creationId xmlns:a16="http://schemas.microsoft.com/office/drawing/2014/main" id="{2083F296-E1DE-AE4C-8E7E-F6181DAA5E00}"/>
              </a:ext>
            </a:extLst>
          </p:cNvPr>
          <p:cNvSpPr/>
          <p:nvPr/>
        </p:nvSpPr>
        <p:spPr>
          <a:xfrm>
            <a:off x="6723181" y="2181925"/>
            <a:ext cx="1047404" cy="724912"/>
          </a:xfrm>
          <a:prstGeom prst="rect">
            <a:avLst/>
          </a:prstGeom>
          <a:solidFill>
            <a:schemeClr val="accent2">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50" name="Rectangle 49">
            <a:extLst>
              <a:ext uri="{FF2B5EF4-FFF2-40B4-BE49-F238E27FC236}">
                <a16:creationId xmlns:a16="http://schemas.microsoft.com/office/drawing/2014/main" id="{D13592CF-05A1-0943-B427-B335DECC4C19}"/>
              </a:ext>
            </a:extLst>
          </p:cNvPr>
          <p:cNvSpPr/>
          <p:nvPr/>
        </p:nvSpPr>
        <p:spPr>
          <a:xfrm>
            <a:off x="750912" y="2129015"/>
            <a:ext cx="1047404" cy="724912"/>
          </a:xfrm>
          <a:prstGeom prst="rect">
            <a:avLst/>
          </a:prstGeom>
          <a:solidFill>
            <a:schemeClr val="accent3"/>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64" name="Rectangle 63">
            <a:extLst>
              <a:ext uri="{FF2B5EF4-FFF2-40B4-BE49-F238E27FC236}">
                <a16:creationId xmlns:a16="http://schemas.microsoft.com/office/drawing/2014/main" id="{EFDBAAFB-E542-1A4F-965D-EDBBDD821A8F}"/>
              </a:ext>
            </a:extLst>
          </p:cNvPr>
          <p:cNvSpPr/>
          <p:nvPr/>
        </p:nvSpPr>
        <p:spPr>
          <a:xfrm>
            <a:off x="2310938" y="2866075"/>
            <a:ext cx="1047404" cy="724912"/>
          </a:xfrm>
          <a:prstGeom prst="rect">
            <a:avLst/>
          </a:prstGeom>
          <a:solidFill>
            <a:schemeClr val="tx2">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65" name="Rectangle 64">
            <a:extLst>
              <a:ext uri="{FF2B5EF4-FFF2-40B4-BE49-F238E27FC236}">
                <a16:creationId xmlns:a16="http://schemas.microsoft.com/office/drawing/2014/main" id="{B74F39F8-7556-4540-98E4-58F3E1CDD690}"/>
              </a:ext>
            </a:extLst>
          </p:cNvPr>
          <p:cNvSpPr/>
          <p:nvPr/>
        </p:nvSpPr>
        <p:spPr>
          <a:xfrm>
            <a:off x="3352791" y="2849707"/>
            <a:ext cx="1047404" cy="724912"/>
          </a:xfrm>
          <a:prstGeom prst="rect">
            <a:avLst/>
          </a:prstGeom>
          <a:solidFill>
            <a:schemeClr val="tx2">
              <a:lumMod val="40000"/>
              <a:lumOff val="60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66" name="Rectangle 65">
            <a:extLst>
              <a:ext uri="{FF2B5EF4-FFF2-40B4-BE49-F238E27FC236}">
                <a16:creationId xmlns:a16="http://schemas.microsoft.com/office/drawing/2014/main" id="{037C2C90-7AAF-9C4A-9C81-6ECAFE0F616A}"/>
              </a:ext>
            </a:extLst>
          </p:cNvPr>
          <p:cNvSpPr/>
          <p:nvPr/>
        </p:nvSpPr>
        <p:spPr>
          <a:xfrm>
            <a:off x="3363887" y="2143377"/>
            <a:ext cx="1047404" cy="724912"/>
          </a:xfrm>
          <a:prstGeom prst="rect">
            <a:avLst/>
          </a:prstGeom>
          <a:solidFill>
            <a:schemeClr val="tx2">
              <a:lumMod val="60000"/>
              <a:lumOff val="40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8" name="Rectangle 7">
            <a:extLst>
              <a:ext uri="{FF2B5EF4-FFF2-40B4-BE49-F238E27FC236}">
                <a16:creationId xmlns:a16="http://schemas.microsoft.com/office/drawing/2014/main" id="{C120471F-6A04-FF4D-92D8-D695F80E93E6}"/>
              </a:ext>
            </a:extLst>
          </p:cNvPr>
          <p:cNvSpPr/>
          <p:nvPr/>
        </p:nvSpPr>
        <p:spPr>
          <a:xfrm>
            <a:off x="7767810" y="3056481"/>
            <a:ext cx="2097578" cy="1485456"/>
          </a:xfrm>
          <a:prstGeom prst="rect">
            <a:avLst/>
          </a:prstGeom>
          <a:solidFill>
            <a:schemeClr val="bg2"/>
          </a:solidFill>
          <a:ln>
            <a:solidFill>
              <a:schemeClr val="accent1"/>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73" name="Rectangle 72">
            <a:extLst>
              <a:ext uri="{FF2B5EF4-FFF2-40B4-BE49-F238E27FC236}">
                <a16:creationId xmlns:a16="http://schemas.microsoft.com/office/drawing/2014/main" id="{943FECC2-B1E2-BE42-8EBE-F638D0A5B32F}"/>
              </a:ext>
            </a:extLst>
          </p:cNvPr>
          <p:cNvSpPr/>
          <p:nvPr/>
        </p:nvSpPr>
        <p:spPr>
          <a:xfrm>
            <a:off x="7777062" y="3064600"/>
            <a:ext cx="1047404" cy="724912"/>
          </a:xfrm>
          <a:prstGeom prst="rect">
            <a:avLst/>
          </a:prstGeom>
          <a:solidFill>
            <a:schemeClr val="accent3"/>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74" name="Rectangle 73">
            <a:extLst>
              <a:ext uri="{FF2B5EF4-FFF2-40B4-BE49-F238E27FC236}">
                <a16:creationId xmlns:a16="http://schemas.microsoft.com/office/drawing/2014/main" id="{EC15B652-0F36-4941-96E3-B780222F3624}"/>
              </a:ext>
            </a:extLst>
          </p:cNvPr>
          <p:cNvSpPr/>
          <p:nvPr/>
        </p:nvSpPr>
        <p:spPr>
          <a:xfrm>
            <a:off x="8833718" y="3078987"/>
            <a:ext cx="1047404" cy="724912"/>
          </a:xfrm>
          <a:prstGeom prst="rect">
            <a:avLst/>
          </a:prstGeom>
          <a:solidFill>
            <a:schemeClr val="accent1">
              <a:lumMod val="60000"/>
              <a:lumOff val="40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75" name="Rectangle 74">
            <a:extLst>
              <a:ext uri="{FF2B5EF4-FFF2-40B4-BE49-F238E27FC236}">
                <a16:creationId xmlns:a16="http://schemas.microsoft.com/office/drawing/2014/main" id="{97A7D01F-2E52-4D4F-8A79-830B1B3C4664}"/>
              </a:ext>
            </a:extLst>
          </p:cNvPr>
          <p:cNvSpPr/>
          <p:nvPr/>
        </p:nvSpPr>
        <p:spPr>
          <a:xfrm>
            <a:off x="7779837" y="3798885"/>
            <a:ext cx="1047404" cy="724912"/>
          </a:xfrm>
          <a:prstGeom prst="rect">
            <a:avLst/>
          </a:prstGeom>
          <a:solidFill>
            <a:schemeClr val="tx2">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76" name="Rectangle 75">
            <a:extLst>
              <a:ext uri="{FF2B5EF4-FFF2-40B4-BE49-F238E27FC236}">
                <a16:creationId xmlns:a16="http://schemas.microsoft.com/office/drawing/2014/main" id="{120ED1E5-DD74-474B-938A-354E1AC92FFD}"/>
              </a:ext>
            </a:extLst>
          </p:cNvPr>
          <p:cNvSpPr/>
          <p:nvPr/>
        </p:nvSpPr>
        <p:spPr>
          <a:xfrm>
            <a:off x="8830011" y="3818285"/>
            <a:ext cx="1047404" cy="724912"/>
          </a:xfrm>
          <a:prstGeom prst="rect">
            <a:avLst/>
          </a:prstGeom>
          <a:solidFill>
            <a:schemeClr val="accent3">
              <a:lumMod val="60000"/>
              <a:lumOff val="40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Tree>
    <p:extLst>
      <p:ext uri="{BB962C8B-B14F-4D97-AF65-F5344CB8AC3E}">
        <p14:creationId xmlns:p14="http://schemas.microsoft.com/office/powerpoint/2010/main" val="53282882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0 0 L -0.12711 0 " pathEditMode="relative" ptsTypes="AA">
                                      <p:cBhvr>
                                        <p:cTn id="6" dur="2000" fill="hold"/>
                                        <p:tgtEl>
                                          <p:spTgt spid="6"/>
                                        </p:tgtEl>
                                        <p:attrNameLst>
                                          <p:attrName>ppt_x</p:attrName>
                                          <p:attrName>ppt_y</p:attrName>
                                        </p:attrNameLst>
                                      </p:cBhvr>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6"/>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0" presetClass="path" presetSubtype="0" accel="50000" decel="50000" fill="hold" grpId="1" nodeType="clickEffect">
                                  <p:stCondLst>
                                    <p:cond delay="0"/>
                                  </p:stCondLst>
                                  <p:childTnLst>
                                    <p:animMotion origin="layout" path="M 0 0 L 0.12829 0 " pathEditMode="relative" ptsTypes="AA">
                                      <p:cBhvr>
                                        <p:cTn id="18" dur="2000" fill="hold"/>
                                        <p:tgtEl>
                                          <p:spTgt spid="50"/>
                                        </p:tgtEl>
                                        <p:attrNameLst>
                                          <p:attrName>ppt_x</p:attrName>
                                          <p:attrName>ppt_y</p:attrName>
                                        </p:attrNameLst>
                                      </p:cBhvr>
                                    </p:animMotion>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1" nodeType="clickEffect">
                                  <p:stCondLst>
                                    <p:cond delay="0"/>
                                  </p:stCondLst>
                                  <p:childTnLst>
                                    <p:set>
                                      <p:cBhvr>
                                        <p:cTn id="38" dur="1" fill="hold">
                                          <p:stCondLst>
                                            <p:cond delay="0"/>
                                          </p:stCondLst>
                                        </p:cTn>
                                        <p:tgtEl>
                                          <p:spTgt spid="3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8"/>
                                        </p:tgtEl>
                                        <p:attrNameLst>
                                          <p:attrName>style.visibility</p:attrName>
                                        </p:attrNameLst>
                                      </p:cBhvr>
                                      <p:to>
                                        <p:strVal val="visible"/>
                                      </p:to>
                                    </p:set>
                                  </p:childTnLst>
                                </p:cTn>
                              </p:par>
                              <p:par>
                                <p:cTn id="43" presetID="1" presetClass="entr" presetSubtype="0" fill="hold" grpId="2" nodeType="withEffect">
                                  <p:stCondLst>
                                    <p:cond delay="0"/>
                                  </p:stCondLst>
                                  <p:childTnLst>
                                    <p:set>
                                      <p:cBhvr>
                                        <p:cTn id="44" dur="1" fill="hold">
                                          <p:stCondLst>
                                            <p:cond delay="0"/>
                                          </p:stCondLst>
                                        </p:cTn>
                                        <p:tgtEl>
                                          <p:spTgt spid="44"/>
                                        </p:tgtEl>
                                        <p:attrNameLst>
                                          <p:attrName>style.visibility</p:attrName>
                                        </p:attrNameLst>
                                      </p:cBhvr>
                                      <p:to>
                                        <p:strVal val="visible"/>
                                      </p:to>
                                    </p:set>
                                  </p:childTnLst>
                                </p:cTn>
                              </p:par>
                              <p:par>
                                <p:cTn id="45" presetID="1" presetClass="entr" presetSubtype="0" fill="hold" grpId="2" nodeType="withEffect">
                                  <p:stCondLst>
                                    <p:cond delay="0"/>
                                  </p:stCondLst>
                                  <p:childTnLst>
                                    <p:set>
                                      <p:cBhvr>
                                        <p:cTn id="46" dur="1" fill="hold">
                                          <p:stCondLst>
                                            <p:cond delay="0"/>
                                          </p:stCondLst>
                                        </p:cTn>
                                        <p:tgtEl>
                                          <p:spTgt spid="45"/>
                                        </p:tgtEl>
                                        <p:attrNameLst>
                                          <p:attrName>style.visibility</p:attrName>
                                        </p:attrNameLst>
                                      </p:cBhvr>
                                      <p:to>
                                        <p:strVal val="visible"/>
                                      </p:to>
                                    </p:set>
                                  </p:childTnLst>
                                </p:cTn>
                              </p:par>
                              <p:par>
                                <p:cTn id="47" presetID="1" presetClass="entr" presetSubtype="0" fill="hold" grpId="2" nodeType="withEffect">
                                  <p:stCondLst>
                                    <p:cond delay="0"/>
                                  </p:stCondLst>
                                  <p:childTnLst>
                                    <p:set>
                                      <p:cBhvr>
                                        <p:cTn id="48" dur="1" fill="hold">
                                          <p:stCondLst>
                                            <p:cond delay="0"/>
                                          </p:stCondLst>
                                        </p:cTn>
                                        <p:tgtEl>
                                          <p:spTgt spid="46"/>
                                        </p:tgtEl>
                                        <p:attrNameLst>
                                          <p:attrName>style.visibility</p:attrName>
                                        </p:attrNameLst>
                                      </p:cBhvr>
                                      <p:to>
                                        <p:strVal val="visible"/>
                                      </p:to>
                                    </p:set>
                                  </p:childTnLst>
                                </p:cTn>
                              </p:par>
                              <p:par>
                                <p:cTn id="49" presetID="1" presetClass="entr" presetSubtype="0" fill="hold" grpId="2" nodeType="withEffect">
                                  <p:stCondLst>
                                    <p:cond delay="0"/>
                                  </p:stCondLst>
                                  <p:childTnLst>
                                    <p:set>
                                      <p:cBhvr>
                                        <p:cTn id="50" dur="1" fill="hold">
                                          <p:stCondLst>
                                            <p:cond delay="0"/>
                                          </p:stCondLst>
                                        </p:cTn>
                                        <p:tgtEl>
                                          <p:spTgt spid="47"/>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0" presetClass="path" presetSubtype="0" accel="50000" decel="50000" fill="hold" grpId="0" nodeType="clickEffect">
                                  <p:stCondLst>
                                    <p:cond delay="0"/>
                                  </p:stCondLst>
                                  <p:childTnLst>
                                    <p:animMotion origin="layout" path="M -0.00131 -0.01967 L 0.171 0.2382 " pathEditMode="relative" rAng="0" ptsTypes="AA">
                                      <p:cBhvr>
                                        <p:cTn id="54" dur="2000" fill="hold"/>
                                        <p:tgtEl>
                                          <p:spTgt spid="46"/>
                                        </p:tgtEl>
                                        <p:attrNameLst>
                                          <p:attrName>ppt_x</p:attrName>
                                          <p:attrName>ppt_y</p:attrName>
                                        </p:attrNameLst>
                                      </p:cBhvr>
                                      <p:rCtr x="8609" y="12894"/>
                                    </p:animMotion>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75"/>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0" presetClass="path" presetSubtype="0" accel="50000" decel="50000" fill="hold" grpId="0" nodeType="clickEffect">
                                  <p:stCondLst>
                                    <p:cond delay="0"/>
                                  </p:stCondLst>
                                  <p:childTnLst>
                                    <p:animMotion origin="layout" path="M -0.01016 -0.02199 L 0.17192 0.23635 " pathEditMode="relative" rAng="0" ptsTypes="AA">
                                      <p:cBhvr>
                                        <p:cTn id="62" dur="2000" fill="hold"/>
                                        <p:tgtEl>
                                          <p:spTgt spid="47"/>
                                        </p:tgtEl>
                                        <p:attrNameLst>
                                          <p:attrName>ppt_x</p:attrName>
                                          <p:attrName>ppt_y</p:attrName>
                                        </p:attrNameLst>
                                      </p:cBhvr>
                                      <p:rCtr x="9104" y="12917"/>
                                    </p:animMotion>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76"/>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0" presetClass="path" presetSubtype="0" accel="50000" decel="50000" fill="hold" grpId="0" nodeType="clickEffect">
                                  <p:stCondLst>
                                    <p:cond delay="0"/>
                                  </p:stCondLst>
                                  <p:childTnLst>
                                    <p:animMotion origin="layout" path="M -0.01368 -0.02083 L 0.17283 0.23588 " pathEditMode="relative" ptsTypes="AA">
                                      <p:cBhvr>
                                        <p:cTn id="70" dur="2000" fill="hold"/>
                                        <p:tgtEl>
                                          <p:spTgt spid="45"/>
                                        </p:tgtEl>
                                        <p:attrNameLst>
                                          <p:attrName>ppt_x</p:attrName>
                                          <p:attrName>ppt_y</p:attrName>
                                        </p:attrNameLst>
                                      </p:cBhvr>
                                    </p:animMotion>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74"/>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0" presetClass="path" presetSubtype="0" accel="50000" decel="50000" fill="hold" grpId="0" nodeType="clickEffect">
                                  <p:stCondLst>
                                    <p:cond delay="0"/>
                                  </p:stCondLst>
                                  <p:childTnLst>
                                    <p:animMotion origin="layout" path="M -0.01042 -0.00996 L 0.17152 0.23078 " pathEditMode="relative" rAng="0" ptsTypes="AA">
                                      <p:cBhvr>
                                        <p:cTn id="78" dur="2000" fill="hold"/>
                                        <p:tgtEl>
                                          <p:spTgt spid="44"/>
                                        </p:tgtEl>
                                        <p:attrNameLst>
                                          <p:attrName>ppt_x</p:attrName>
                                          <p:attrName>ppt_y</p:attrName>
                                        </p:attrNameLst>
                                      </p:cBhvr>
                                      <p:rCtr x="9091" y="12037"/>
                                    </p:animMotion>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73"/>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30"/>
                                        </p:tgtEl>
                                        <p:attrNameLst>
                                          <p:attrName>style.visibility</p:attrName>
                                        </p:attrNameLst>
                                      </p:cBhvr>
                                      <p:to>
                                        <p:strVal val="visible"/>
                                      </p:to>
                                    </p:set>
                                  </p:childTnLst>
                                </p:cTn>
                              </p:par>
                              <p:par>
                                <p:cTn id="87" presetID="1" presetClass="entr" presetSubtype="0" fill="hold" grpId="1" nodeType="withEffect">
                                  <p:stCondLst>
                                    <p:cond delay="0"/>
                                  </p:stCondLst>
                                  <p:childTnLst>
                                    <p:set>
                                      <p:cBhvr>
                                        <p:cTn id="88" dur="1" fill="hold">
                                          <p:stCondLst>
                                            <p:cond delay="0"/>
                                          </p:stCondLst>
                                        </p:cTn>
                                        <p:tgtEl>
                                          <p:spTgt spid="44"/>
                                        </p:tgtEl>
                                        <p:attrNameLst>
                                          <p:attrName>style.visibility</p:attrName>
                                        </p:attrNameLst>
                                      </p:cBhvr>
                                      <p:to>
                                        <p:strVal val="visible"/>
                                      </p:to>
                                    </p:set>
                                  </p:childTnLst>
                                </p:cTn>
                              </p:par>
                              <p:par>
                                <p:cTn id="89" presetID="1" presetClass="entr" presetSubtype="0" fill="hold" grpId="1" nodeType="withEffect">
                                  <p:stCondLst>
                                    <p:cond delay="0"/>
                                  </p:stCondLst>
                                  <p:childTnLst>
                                    <p:set>
                                      <p:cBhvr>
                                        <p:cTn id="90" dur="1" fill="hold">
                                          <p:stCondLst>
                                            <p:cond delay="0"/>
                                          </p:stCondLst>
                                        </p:cTn>
                                        <p:tgtEl>
                                          <p:spTgt spid="45"/>
                                        </p:tgtEl>
                                        <p:attrNameLst>
                                          <p:attrName>style.visibility</p:attrName>
                                        </p:attrNameLst>
                                      </p:cBhvr>
                                      <p:to>
                                        <p:strVal val="visible"/>
                                      </p:to>
                                    </p:set>
                                  </p:childTnLst>
                                </p:cTn>
                              </p:par>
                              <p:par>
                                <p:cTn id="91" presetID="1" presetClass="entr" presetSubtype="0" fill="hold" grpId="1" nodeType="withEffect">
                                  <p:stCondLst>
                                    <p:cond delay="0"/>
                                  </p:stCondLst>
                                  <p:childTnLst>
                                    <p:set>
                                      <p:cBhvr>
                                        <p:cTn id="92" dur="1" fill="hold">
                                          <p:stCondLst>
                                            <p:cond delay="0"/>
                                          </p:stCondLst>
                                        </p:cTn>
                                        <p:tgtEl>
                                          <p:spTgt spid="46"/>
                                        </p:tgtEl>
                                        <p:attrNameLst>
                                          <p:attrName>style.visibility</p:attrName>
                                        </p:attrNameLst>
                                      </p:cBhvr>
                                      <p:to>
                                        <p:strVal val="visible"/>
                                      </p:to>
                                    </p:set>
                                  </p:childTnLst>
                                </p:cTn>
                              </p:par>
                              <p:par>
                                <p:cTn id="93" presetID="1" presetClass="entr" presetSubtype="0" fill="hold" grpId="1" nodeType="withEffect">
                                  <p:stCondLst>
                                    <p:cond delay="0"/>
                                  </p:stCondLst>
                                  <p:childTnLst>
                                    <p:set>
                                      <p:cBhvr>
                                        <p:cTn id="94"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30" grpId="0" animBg="1"/>
      <p:bldP spid="30" grpId="1" animBg="1"/>
      <p:bldP spid="6" grpId="0" animBg="1"/>
      <p:bldP spid="6" grpId="1" animBg="1"/>
      <p:bldP spid="44" grpId="0" animBg="1"/>
      <p:bldP spid="44" grpId="1" animBg="1"/>
      <p:bldP spid="44" grpId="2" animBg="1"/>
      <p:bldP spid="45" grpId="0" animBg="1"/>
      <p:bldP spid="45" grpId="1" animBg="1"/>
      <p:bldP spid="45" grpId="2" animBg="1"/>
      <p:bldP spid="46" grpId="0" animBg="1"/>
      <p:bldP spid="46" grpId="1" animBg="1"/>
      <p:bldP spid="46" grpId="2" animBg="1"/>
      <p:bldP spid="47" grpId="0" animBg="1"/>
      <p:bldP spid="47" grpId="1" animBg="1"/>
      <p:bldP spid="47" grpId="2" animBg="1"/>
      <p:bldP spid="50" grpId="0" animBg="1"/>
      <p:bldP spid="50" grpId="1" animBg="1"/>
      <p:bldP spid="64" grpId="0" animBg="1"/>
      <p:bldP spid="65" grpId="0" animBg="1"/>
      <p:bldP spid="66" grpId="0" animBg="1"/>
      <p:bldP spid="8" grpId="0" animBg="1"/>
      <p:bldP spid="73" grpId="0" animBg="1"/>
      <p:bldP spid="74" grpId="0" animBg="1"/>
      <p:bldP spid="75" grpId="0" animBg="1"/>
      <p:bldP spid="76"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326D6-BE43-F24E-9571-E7D5F8289BBA}"/>
              </a:ext>
            </a:extLst>
          </p:cNvPr>
          <p:cNvSpPr>
            <a:spLocks noGrp="1"/>
          </p:cNvSpPr>
          <p:nvPr>
            <p:ph type="title"/>
          </p:nvPr>
        </p:nvSpPr>
        <p:spPr/>
        <p:txBody>
          <a:bodyPr/>
          <a:lstStyle/>
          <a:p>
            <a:r>
              <a:rPr lang="en-US" dirty="0"/>
              <a:t>Exercise: Refactoring heat app Equation in stages</a:t>
            </a:r>
          </a:p>
        </p:txBody>
      </p:sp>
      <p:sp>
        <p:nvSpPr>
          <p:cNvPr id="3" name="Content Placeholder 2">
            <a:extLst>
              <a:ext uri="{FF2B5EF4-FFF2-40B4-BE49-F238E27FC236}">
                <a16:creationId xmlns:a16="http://schemas.microsoft.com/office/drawing/2014/main" id="{1F25DAE9-E8E7-5547-A182-7A6D23995DA5}"/>
              </a:ext>
            </a:extLst>
          </p:cNvPr>
          <p:cNvSpPr>
            <a:spLocks noGrp="1"/>
          </p:cNvSpPr>
          <p:nvPr>
            <p:ph idx="1"/>
          </p:nvPr>
        </p:nvSpPr>
        <p:spPr/>
        <p:txBody>
          <a:bodyPr/>
          <a:lstStyle/>
          <a:p>
            <a:r>
              <a:rPr lang="en-US" dirty="0"/>
              <a:t>Demonstrate first couple of steps</a:t>
            </a:r>
          </a:p>
          <a:p>
            <a:r>
              <a:rPr lang="en-US" dirty="0"/>
              <a:t>Set a base line for making sure that no change occurred in output</a:t>
            </a:r>
          </a:p>
          <a:p>
            <a:endParaRPr lang="en-US" dirty="0"/>
          </a:p>
        </p:txBody>
      </p:sp>
    </p:spTree>
    <p:extLst>
      <p:ext uri="{BB962C8B-B14F-4D97-AF65-F5344CB8AC3E}">
        <p14:creationId xmlns:p14="http://schemas.microsoft.com/office/powerpoint/2010/main" val="24317118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F8F7B-5D0E-0248-9403-E1F5589F4875}"/>
              </a:ext>
            </a:extLst>
          </p:cNvPr>
          <p:cNvSpPr>
            <a:spLocks noGrp="1"/>
          </p:cNvSpPr>
          <p:nvPr>
            <p:ph type="title"/>
          </p:nvPr>
        </p:nvSpPr>
        <p:spPr>
          <a:xfrm>
            <a:off x="566451" y="601057"/>
            <a:ext cx="8534554" cy="510909"/>
          </a:xfrm>
        </p:spPr>
        <p:txBody>
          <a:bodyPr/>
          <a:lstStyle/>
          <a:p>
            <a:r>
              <a:rPr lang="en-US" dirty="0"/>
              <a:t>More Realistic Example From FLASH </a:t>
            </a:r>
          </a:p>
        </p:txBody>
      </p:sp>
      <p:sp>
        <p:nvSpPr>
          <p:cNvPr id="5" name="Slide Number Placeholder 4">
            <a:extLst>
              <a:ext uri="{FF2B5EF4-FFF2-40B4-BE49-F238E27FC236}">
                <a16:creationId xmlns:a16="http://schemas.microsoft.com/office/drawing/2014/main" id="{6FC8D17D-526F-564B-9D15-5A9A6FED3CBA}"/>
              </a:ext>
            </a:extLst>
          </p:cNvPr>
          <p:cNvSpPr>
            <a:spLocks noGrp="1"/>
          </p:cNvSpPr>
          <p:nvPr>
            <p:ph type="sldNum" sz="quarter" idx="13"/>
          </p:nvPr>
        </p:nvSpPr>
        <p:spPr/>
        <p:txBody>
          <a:bodyPr/>
          <a:lstStyle/>
          <a:p>
            <a:endParaRPr lang="en-US" dirty="0"/>
          </a:p>
        </p:txBody>
      </p:sp>
      <p:pic>
        <p:nvPicPr>
          <p:cNvPr id="8" name="Picture 7">
            <a:extLst>
              <a:ext uri="{FF2B5EF4-FFF2-40B4-BE49-F238E27FC236}">
                <a16:creationId xmlns:a16="http://schemas.microsoft.com/office/drawing/2014/main" id="{0A92200D-A6E5-E747-8D51-5C70806F71A7}"/>
              </a:ext>
            </a:extLst>
          </p:cNvPr>
          <p:cNvPicPr>
            <a:picLocks noChangeAspect="1"/>
          </p:cNvPicPr>
          <p:nvPr/>
        </p:nvPicPr>
        <p:blipFill>
          <a:blip r:embed="rId3"/>
          <a:stretch>
            <a:fillRect/>
          </a:stretch>
        </p:blipFill>
        <p:spPr>
          <a:xfrm>
            <a:off x="4566469" y="1494443"/>
            <a:ext cx="5951878" cy="3571127"/>
          </a:xfrm>
          <a:prstGeom prst="rect">
            <a:avLst/>
          </a:prstGeom>
        </p:spPr>
      </p:pic>
      <p:sp>
        <p:nvSpPr>
          <p:cNvPr id="9" name="Content Placeholder 2">
            <a:extLst>
              <a:ext uri="{FF2B5EF4-FFF2-40B4-BE49-F238E27FC236}">
                <a16:creationId xmlns:a16="http://schemas.microsoft.com/office/drawing/2014/main" id="{941C35B3-69AD-0547-96AE-C8B80991B9EE}"/>
              </a:ext>
            </a:extLst>
          </p:cNvPr>
          <p:cNvSpPr>
            <a:spLocks noGrp="1"/>
          </p:cNvSpPr>
          <p:nvPr>
            <p:ph idx="1"/>
          </p:nvPr>
        </p:nvSpPr>
        <p:spPr>
          <a:xfrm>
            <a:off x="566451" y="1748488"/>
            <a:ext cx="8372901" cy="3317082"/>
          </a:xfrm>
        </p:spPr>
        <p:txBody>
          <a:bodyPr/>
          <a:lstStyle/>
          <a:p>
            <a:r>
              <a:rPr lang="en-US" dirty="0"/>
              <a:t>Grid</a:t>
            </a:r>
          </a:p>
          <a:p>
            <a:pPr lvl="1"/>
            <a:r>
              <a:rPr lang="en-US" dirty="0"/>
              <a:t>Manages data</a:t>
            </a:r>
          </a:p>
          <a:p>
            <a:pPr lvl="1"/>
            <a:r>
              <a:rPr lang="en-US" dirty="0"/>
              <a:t>Domain discretization</a:t>
            </a:r>
          </a:p>
          <a:p>
            <a:r>
              <a:rPr lang="en-US" dirty="0"/>
              <a:t>Physics </a:t>
            </a:r>
          </a:p>
          <a:p>
            <a:pPr lvl="1"/>
            <a:r>
              <a:rPr lang="en-US" dirty="0">
                <a:latin typeface="American Typewriter" panose="02090604020004020304" pitchFamily="18" charset="77"/>
              </a:rPr>
              <a:t>Several solvers</a:t>
            </a:r>
          </a:p>
          <a:p>
            <a:r>
              <a:rPr lang="en-US" dirty="0"/>
              <a:t>Driver</a:t>
            </a:r>
          </a:p>
          <a:p>
            <a:pPr lvl="1"/>
            <a:r>
              <a:rPr lang="en-US" dirty="0"/>
              <a:t>Time-stepping</a:t>
            </a:r>
          </a:p>
          <a:p>
            <a:pPr lvl="1"/>
            <a:r>
              <a:rPr lang="en-US" dirty="0"/>
              <a:t>Orchestrates interactions</a:t>
            </a:r>
          </a:p>
          <a:p>
            <a:endParaRPr lang="en-US" dirty="0"/>
          </a:p>
        </p:txBody>
      </p:sp>
    </p:spTree>
    <p:extLst>
      <p:ext uri="{BB962C8B-B14F-4D97-AF65-F5344CB8AC3E}">
        <p14:creationId xmlns:p14="http://schemas.microsoft.com/office/powerpoint/2010/main" val="366392416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3"/>
          </p:nvPr>
        </p:nvSpPr>
        <p:spPr/>
        <p:txBody>
          <a:bodyPr/>
          <a:lstStyle/>
          <a:p>
            <a:endParaRPr lang="en-US" dirty="0"/>
          </a:p>
        </p:txBody>
      </p:sp>
      <p:grpSp>
        <p:nvGrpSpPr>
          <p:cNvPr id="19" name="Group 18">
            <a:extLst>
              <a:ext uri="{FF2B5EF4-FFF2-40B4-BE49-F238E27FC236}">
                <a16:creationId xmlns:a16="http://schemas.microsoft.com/office/drawing/2014/main" id="{697E3109-002B-8942-B97E-6CE92A518172}"/>
              </a:ext>
            </a:extLst>
          </p:cNvPr>
          <p:cNvGrpSpPr/>
          <p:nvPr/>
        </p:nvGrpSpPr>
        <p:grpSpPr>
          <a:xfrm>
            <a:off x="2352194" y="1743325"/>
            <a:ext cx="5739620" cy="3738784"/>
            <a:chOff x="6210211" y="1843533"/>
            <a:chExt cx="5739620" cy="3738784"/>
          </a:xfrm>
        </p:grpSpPr>
        <p:pic>
          <p:nvPicPr>
            <p:cNvPr id="8" name="Picture 7">
              <a:extLst>
                <a:ext uri="{FF2B5EF4-FFF2-40B4-BE49-F238E27FC236}">
                  <a16:creationId xmlns:a16="http://schemas.microsoft.com/office/drawing/2014/main" id="{45B5001C-B963-E644-A609-0B3F26485D9C}"/>
                </a:ext>
              </a:extLst>
            </p:cNvPr>
            <p:cNvPicPr>
              <a:picLocks noChangeAspect="1"/>
            </p:cNvPicPr>
            <p:nvPr/>
          </p:nvPicPr>
          <p:blipFill>
            <a:blip r:embed="rId2"/>
            <a:stretch>
              <a:fillRect/>
            </a:stretch>
          </p:blipFill>
          <p:spPr>
            <a:xfrm>
              <a:off x="6210211" y="2966117"/>
              <a:ext cx="4610100" cy="2616200"/>
            </a:xfrm>
            <a:prstGeom prst="rect">
              <a:avLst/>
            </a:prstGeom>
          </p:spPr>
        </p:pic>
        <p:sp>
          <p:nvSpPr>
            <p:cNvPr id="9" name="TextBox 8">
              <a:extLst>
                <a:ext uri="{FF2B5EF4-FFF2-40B4-BE49-F238E27FC236}">
                  <a16:creationId xmlns:a16="http://schemas.microsoft.com/office/drawing/2014/main" id="{9A24CE6F-1D5C-8C47-A7A1-2376DF44C3BF}"/>
                </a:ext>
              </a:extLst>
            </p:cNvPr>
            <p:cNvSpPr txBox="1"/>
            <p:nvPr/>
          </p:nvSpPr>
          <p:spPr>
            <a:xfrm>
              <a:off x="6543484" y="1843533"/>
              <a:ext cx="5406347" cy="1577355"/>
            </a:xfrm>
            <a:prstGeom prst="rect">
              <a:avLst/>
            </a:prstGeom>
            <a:noFill/>
          </p:spPr>
          <p:txBody>
            <a:bodyPr wrap="square" rtlCol="0">
              <a:spAutoFit/>
            </a:bodyPr>
            <a:lstStyle/>
            <a:p>
              <a:endParaRPr lang="en-US" sz="1400" b="1" dirty="0"/>
            </a:p>
            <a:p>
              <a:r>
                <a:rPr lang="en-US" sz="2400" b="1" dirty="0"/>
                <a:t>Goal</a:t>
              </a:r>
              <a:r>
                <a:rPr lang="en-US" sz="2400" dirty="0"/>
                <a:t>: Replace Paramesh with </a:t>
              </a:r>
              <a:r>
                <a:rPr lang="en-US" sz="2400" dirty="0" err="1"/>
                <a:t>AMReX</a:t>
              </a:r>
              <a:endParaRPr lang="en-US" sz="2400" dirty="0"/>
            </a:p>
            <a:p>
              <a:endParaRPr lang="en-US" dirty="0"/>
            </a:p>
            <a:p>
              <a:pPr marL="285755" indent="-285755">
                <a:buFont typeface="Arial" panose="020B0604020202020204" pitchFamily="34" charset="0"/>
                <a:buChar char="•"/>
              </a:pPr>
              <a:endParaRPr lang="en-US" sz="1350" dirty="0"/>
            </a:p>
            <a:p>
              <a:endParaRPr lang="en-US" sz="1350" dirty="0"/>
            </a:p>
            <a:p>
              <a:endParaRPr lang="en-US" sz="1350" dirty="0"/>
            </a:p>
          </p:txBody>
        </p:sp>
        <p:cxnSp>
          <p:nvCxnSpPr>
            <p:cNvPr id="12" name="Straight Arrow Connector 11">
              <a:extLst>
                <a:ext uri="{FF2B5EF4-FFF2-40B4-BE49-F238E27FC236}">
                  <a16:creationId xmlns:a16="http://schemas.microsoft.com/office/drawing/2014/main" id="{AAC717CF-418C-8342-8406-75A9EB904965}"/>
                </a:ext>
              </a:extLst>
            </p:cNvPr>
            <p:cNvCxnSpPr>
              <a:cxnSpLocks/>
            </p:cNvCxnSpPr>
            <p:nvPr/>
          </p:nvCxnSpPr>
          <p:spPr>
            <a:xfrm flipH="1">
              <a:off x="10036630" y="4543472"/>
              <a:ext cx="315684" cy="1918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343D7537-AE25-DD43-BBCC-6248ECDE2DF3}"/>
                </a:ext>
              </a:extLst>
            </p:cNvPr>
            <p:cNvCxnSpPr/>
            <p:nvPr/>
          </p:nvCxnSpPr>
          <p:spPr>
            <a:xfrm flipH="1">
              <a:off x="9906000" y="4543472"/>
              <a:ext cx="446314" cy="4639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80BB0ECE-2FC6-0B4C-AEF6-C291EF0AED70}"/>
                </a:ext>
              </a:extLst>
            </p:cNvPr>
            <p:cNvCxnSpPr/>
            <p:nvPr/>
          </p:nvCxnSpPr>
          <p:spPr>
            <a:xfrm>
              <a:off x="10352314" y="4543472"/>
              <a:ext cx="96383" cy="5510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504F70A4-B205-B548-802E-6606C85944F2}"/>
                </a:ext>
              </a:extLst>
            </p:cNvPr>
            <p:cNvSpPr txBox="1"/>
            <p:nvPr/>
          </p:nvSpPr>
          <p:spPr>
            <a:xfrm>
              <a:off x="10129157" y="4026407"/>
              <a:ext cx="1474378" cy="517065"/>
            </a:xfrm>
            <a:prstGeom prst="rect">
              <a:avLst/>
            </a:prstGeom>
            <a:noFill/>
          </p:spPr>
          <p:txBody>
            <a:bodyPr wrap="none" lIns="118872" tIns="91440" rIns="118872" bIns="91440" rtlCol="0" anchor="ctr" anchorCtr="0">
              <a:spAutoFit/>
            </a:bodyPr>
            <a:lstStyle/>
            <a:p>
              <a:pPr algn="l">
                <a:lnSpc>
                  <a:spcPct val="90000"/>
                </a:lnSpc>
              </a:pPr>
              <a:r>
                <a:rPr lang="en-US" sz="1200" dirty="0"/>
                <a:t>Changes and new</a:t>
              </a:r>
            </a:p>
            <a:p>
              <a:pPr algn="l">
                <a:lnSpc>
                  <a:spcPct val="90000"/>
                </a:lnSpc>
              </a:pPr>
              <a:r>
                <a:rPr lang="en-US" sz="1200" dirty="0"/>
                <a:t> implementation</a:t>
              </a:r>
            </a:p>
          </p:txBody>
        </p:sp>
      </p:grpSp>
      <p:sp>
        <p:nvSpPr>
          <p:cNvPr id="6" name="Title 5">
            <a:extLst>
              <a:ext uri="{FF2B5EF4-FFF2-40B4-BE49-F238E27FC236}">
                <a16:creationId xmlns:a16="http://schemas.microsoft.com/office/drawing/2014/main" id="{00B8396E-B05B-8949-8E79-4477882E277D}"/>
              </a:ext>
            </a:extLst>
          </p:cNvPr>
          <p:cNvSpPr>
            <a:spLocks noGrp="1"/>
          </p:cNvSpPr>
          <p:nvPr>
            <p:ph type="title"/>
          </p:nvPr>
        </p:nvSpPr>
        <p:spPr>
          <a:xfrm>
            <a:off x="365760" y="411480"/>
            <a:ext cx="11376442" cy="929485"/>
          </a:xfrm>
        </p:spPr>
        <p:txBody>
          <a:bodyPr/>
          <a:lstStyle/>
          <a:p>
            <a:r>
              <a:rPr lang="en-US" dirty="0"/>
              <a:t>More Realistic Example From FLASH</a:t>
            </a:r>
          </a:p>
        </p:txBody>
      </p:sp>
    </p:spTree>
    <p:extLst>
      <p:ext uri="{BB962C8B-B14F-4D97-AF65-F5344CB8AC3E}">
        <p14:creationId xmlns:p14="http://schemas.microsoft.com/office/powerpoint/2010/main" val="172689127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2C24D-D970-4D40-8F14-D70C10A96304}"/>
              </a:ext>
            </a:extLst>
          </p:cNvPr>
          <p:cNvSpPr>
            <a:spLocks noGrp="1"/>
          </p:cNvSpPr>
          <p:nvPr>
            <p:ph type="title"/>
          </p:nvPr>
        </p:nvSpPr>
        <p:spPr/>
        <p:txBody>
          <a:bodyPr/>
          <a:lstStyle/>
          <a:p>
            <a:r>
              <a:rPr lang="en-US" dirty="0"/>
              <a:t>License, Citation and Acknowledgements</a:t>
            </a:r>
          </a:p>
        </p:txBody>
      </p:sp>
      <p:sp>
        <p:nvSpPr>
          <p:cNvPr id="3" name="Content Placeholder 2">
            <a:extLst>
              <a:ext uri="{FF2B5EF4-FFF2-40B4-BE49-F238E27FC236}">
                <a16:creationId xmlns:a16="http://schemas.microsoft.com/office/drawing/2014/main" id="{0385A3AB-B258-4D59-B407-F7D57545A163}"/>
              </a:ext>
            </a:extLst>
          </p:cNvPr>
          <p:cNvSpPr>
            <a:spLocks noGrp="1"/>
          </p:cNvSpPr>
          <p:nvPr>
            <p:ph idx="1"/>
          </p:nvPr>
        </p:nvSpPr>
        <p:spPr>
          <a:xfrm>
            <a:off x="365760" y="862719"/>
            <a:ext cx="11369809" cy="4047778"/>
          </a:xfrm>
        </p:spPr>
        <p:txBody>
          <a:bodyPr/>
          <a:lstStyle/>
          <a:p>
            <a:pPr marL="0" indent="0">
              <a:buNone/>
            </a:pPr>
            <a:r>
              <a:rPr lang="en-US" sz="2000" b="1" dirty="0"/>
              <a:t>License and Citation</a:t>
            </a:r>
          </a:p>
          <a:p>
            <a:pPr>
              <a:spcBef>
                <a:spcPts val="400"/>
              </a:spcBef>
            </a:pPr>
            <a:r>
              <a:rPr lang="en-US" sz="1800" dirty="0"/>
              <a:t>This work is licensed under a </a:t>
            </a:r>
            <a:r>
              <a:rPr lang="en-US" sz="1800" dirty="0">
                <a:hlinkClick r:id="rId2"/>
              </a:rPr>
              <a:t>Creative</a:t>
            </a:r>
            <a:r>
              <a:rPr lang="en-US" sz="1800" dirty="0">
                <a:hlinkClick r:id="rId3"/>
              </a:rPr>
              <a:t> Commons Attribution 4.0 International License</a:t>
            </a:r>
            <a:r>
              <a:rPr lang="en-US" sz="1800" dirty="0"/>
              <a:t> (CC BY 4.0).</a:t>
            </a:r>
          </a:p>
          <a:p>
            <a:pPr>
              <a:spcBef>
                <a:spcPts val="400"/>
              </a:spcBef>
            </a:pPr>
            <a:r>
              <a:rPr lang="en-US" sz="1800" b="1" dirty="0"/>
              <a:t>The requested citation the overall tutorial is: David E. Bernholdt, Better Scientific Software tutorial, in RF </a:t>
            </a:r>
            <a:r>
              <a:rPr lang="en-US" sz="1800" b="1" dirty="0" err="1"/>
              <a:t>SciDAC</a:t>
            </a:r>
            <a:r>
              <a:rPr lang="en-US" sz="1800" b="1" dirty="0"/>
              <a:t> 2020 Workshop, Knoxville, Tennessee. DOI: </a:t>
            </a:r>
            <a:r>
              <a:rPr lang="en-US" sz="1800" b="1" dirty="0">
                <a:hlinkClick r:id="rId4"/>
              </a:rPr>
              <a:t>10.6084/m9.figshare.11918397</a:t>
            </a:r>
            <a:endParaRPr lang="en-US" sz="1800" b="1" dirty="0"/>
          </a:p>
          <a:p>
            <a:pPr>
              <a:spcBef>
                <a:spcPts val="400"/>
              </a:spcBef>
            </a:pPr>
            <a:r>
              <a:rPr lang="en-US" sz="1800" dirty="0"/>
              <a:t>Individual modules may be cited as </a:t>
            </a:r>
            <a:r>
              <a:rPr lang="en-US" sz="1800" i="1" dirty="0"/>
              <a:t>Speaker, Module Title</a:t>
            </a:r>
            <a:r>
              <a:rPr lang="en-US" sz="1800" dirty="0"/>
              <a:t>, in Better Scientific Software Tutorial…</a:t>
            </a:r>
          </a:p>
          <a:p>
            <a:pPr marL="0" indent="0">
              <a:buNone/>
            </a:pPr>
            <a:r>
              <a:rPr lang="en-US" sz="2000" b="1" dirty="0"/>
              <a:t>Acknowledgements</a:t>
            </a:r>
          </a:p>
          <a:p>
            <a:pPr>
              <a:spcBef>
                <a:spcPts val="0"/>
              </a:spcBef>
            </a:pPr>
            <a:r>
              <a:rPr lang="en-US" sz="1600" dirty="0"/>
              <a:t>Additional contributors to this this tutorial include: Anshu Dubey, Mike </a:t>
            </a:r>
            <a:r>
              <a:rPr lang="en-US" sz="1600" dirty="0" err="1"/>
              <a:t>Heroux</a:t>
            </a:r>
            <a:r>
              <a:rPr lang="en-US" sz="1600" dirty="0"/>
              <a:t>, Alicia </a:t>
            </a:r>
            <a:r>
              <a:rPr lang="en-US" sz="1600" dirty="0" err="1"/>
              <a:t>Klinvex</a:t>
            </a:r>
            <a:r>
              <a:rPr lang="en-US" sz="1600" dirty="0"/>
              <a:t>, Jared O’Neal, and Katherine Riley, James M. </a:t>
            </a:r>
            <a:r>
              <a:rPr lang="en-US" sz="1600" dirty="0" err="1"/>
              <a:t>Willenbring</a:t>
            </a:r>
            <a:endParaRPr lang="en-US" sz="1600" dirty="0"/>
          </a:p>
          <a:p>
            <a:pPr>
              <a:spcBef>
                <a:spcPts val="600"/>
              </a:spcBef>
            </a:pPr>
            <a:r>
              <a:rPr lang="en-US" sz="1600" dirty="0"/>
              <a:t>This work was supported by the U.S. Department of Energy Office of Science, Office of Advanced Scientific Computing Research (ASCR), and by the </a:t>
            </a:r>
            <a:r>
              <a:rPr lang="en-US" sz="1600" dirty="0" err="1"/>
              <a:t>Exascale</a:t>
            </a:r>
            <a:r>
              <a:rPr lang="en-US" sz="1600" dirty="0"/>
              <a:t> Computing Project (17-SC-20-SC), a collaborative effort of the U.S. Department of Energy Office of Science and the National Nuclear Security Administration</a:t>
            </a:r>
            <a:r>
              <a:rPr lang="en-US" sz="1600" i="1" dirty="0"/>
              <a:t>.</a:t>
            </a:r>
            <a:endParaRPr lang="en-US" sz="1600" dirty="0"/>
          </a:p>
          <a:p>
            <a:pPr>
              <a:spcBef>
                <a:spcPts val="600"/>
              </a:spcBef>
            </a:pPr>
            <a:r>
              <a:rPr lang="en-US" sz="1600" dirty="0"/>
              <a:t>This work was performed in part at the Argonne National Laboratory, which is managed </a:t>
            </a:r>
            <a:r>
              <a:rPr lang="en-US" sz="1600" dirty="0" err="1"/>
              <a:t>managed</a:t>
            </a:r>
            <a:r>
              <a:rPr lang="en-US" sz="1600" dirty="0"/>
              <a:t> by </a:t>
            </a:r>
            <a:r>
              <a:rPr lang="en-US" sz="1600" dirty="0" err="1"/>
              <a:t>UChicago</a:t>
            </a:r>
            <a:r>
              <a:rPr lang="en-US" sz="1600" dirty="0"/>
              <a:t> Argonne, LLC for the U.S. Department of Energy under Contract No. DE-AC02-06CH11357.</a:t>
            </a:r>
          </a:p>
          <a:p>
            <a:pPr>
              <a:spcBef>
                <a:spcPts val="600"/>
              </a:spcBef>
            </a:pPr>
            <a:r>
              <a:rPr lang="en-US" sz="1600" dirty="0"/>
              <a:t>This work was performed in part at the Oak Ridge National Laboratory, which is managed by UT-Battelle, LLC for the U.S. Department of Energy under Contract No. DE-AC05-00OR22725.</a:t>
            </a:r>
          </a:p>
          <a:p>
            <a:pPr>
              <a:spcBef>
                <a:spcPts val="600"/>
              </a:spcBef>
            </a:pPr>
            <a:r>
              <a:rPr lang="en-US" sz="1600" dirty="0"/>
              <a:t>This work was performed in part at Sandia National Laboratories. Sandia National Laboratories is a multi-mission laboratory managed and operated by National Technology and Engineering Solutions of Sandia, LLC., a wholly owned subsidiary of Honeywell International, Inc., for the U.S. Department of Energy’s National Nuclear Security Administration under contract DE-NA0003525. SAND NO SAND2017-5474 PE</a:t>
            </a:r>
          </a:p>
        </p:txBody>
      </p:sp>
      <p:pic>
        <p:nvPicPr>
          <p:cNvPr id="4" name="Picture 2" descr="https://licensebuttons.net/l/by/4.0/88x31.png">
            <a:extLst>
              <a:ext uri="{FF2B5EF4-FFF2-40B4-BE49-F238E27FC236}">
                <a16:creationId xmlns:a16="http://schemas.microsoft.com/office/drawing/2014/main" id="{61840015-22A0-4634-A2DE-AA05F998FD3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49254" y="570111"/>
            <a:ext cx="1661258" cy="5852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87264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6442" cy="510909"/>
          </a:xfrm>
        </p:spPr>
        <p:txBody>
          <a:bodyPr/>
          <a:lstStyle/>
          <a:p>
            <a:r>
              <a:rPr lang="en-US" dirty="0"/>
              <a:t>Considerations</a:t>
            </a:r>
          </a:p>
        </p:txBody>
      </p:sp>
      <p:sp>
        <p:nvSpPr>
          <p:cNvPr id="3" name="Content Placeholder 2"/>
          <p:cNvSpPr>
            <a:spLocks noGrp="1"/>
          </p:cNvSpPr>
          <p:nvPr>
            <p:ph idx="1"/>
          </p:nvPr>
        </p:nvSpPr>
        <p:spPr>
          <a:xfrm>
            <a:off x="365760" y="1451075"/>
            <a:ext cx="4131084" cy="5322848"/>
          </a:xfrm>
        </p:spPr>
        <p:txBody>
          <a:bodyPr>
            <a:normAutofit/>
          </a:bodyPr>
          <a:lstStyle/>
          <a:p>
            <a:r>
              <a:rPr lang="en-US" dirty="0"/>
              <a:t>Cost estimation</a:t>
            </a:r>
          </a:p>
          <a:p>
            <a:pPr lvl="1"/>
            <a:r>
              <a:rPr lang="en-US" dirty="0"/>
              <a:t>Expected developer time </a:t>
            </a:r>
          </a:p>
          <a:p>
            <a:pPr lvl="1"/>
            <a:r>
              <a:rPr lang="en-US" dirty="0"/>
              <a:t>Extent of disruption in production schedules</a:t>
            </a:r>
          </a:p>
          <a:p>
            <a:r>
              <a:rPr lang="en-US" dirty="0"/>
              <a:t>Get a buy-in from the stakeholders</a:t>
            </a:r>
          </a:p>
          <a:p>
            <a:pPr lvl="1"/>
            <a:r>
              <a:rPr lang="en-US" dirty="0"/>
              <a:t>That includes the users</a:t>
            </a:r>
          </a:p>
          <a:p>
            <a:pPr lvl="1"/>
            <a:r>
              <a:rPr lang="en-US" dirty="0"/>
              <a:t>For both development time and disruption</a:t>
            </a:r>
          </a:p>
          <a:p>
            <a:pPr lvl="1"/>
            <a:endParaRPr lang="en-US" dirty="0"/>
          </a:p>
        </p:txBody>
      </p:sp>
      <p:sp>
        <p:nvSpPr>
          <p:cNvPr id="5" name="Slide Number Placeholder 4"/>
          <p:cNvSpPr>
            <a:spLocks noGrp="1"/>
          </p:cNvSpPr>
          <p:nvPr>
            <p:ph type="sldNum" sz="quarter" idx="13"/>
          </p:nvPr>
        </p:nvSpPr>
        <p:spPr/>
        <p:txBody>
          <a:bodyPr/>
          <a:lstStyle/>
          <a:p>
            <a:endParaRPr lang="en-US" dirty="0"/>
          </a:p>
        </p:txBody>
      </p:sp>
      <p:sp>
        <p:nvSpPr>
          <p:cNvPr id="9" name="Content Placeholder 2">
            <a:extLst>
              <a:ext uri="{FF2B5EF4-FFF2-40B4-BE49-F238E27FC236}">
                <a16:creationId xmlns:a16="http://schemas.microsoft.com/office/drawing/2014/main" id="{8E2B0C6B-8889-2E4D-91F7-CC2D2FA14E57}"/>
              </a:ext>
            </a:extLst>
          </p:cNvPr>
          <p:cNvSpPr txBox="1">
            <a:spLocks/>
          </p:cNvSpPr>
          <p:nvPr/>
        </p:nvSpPr>
        <p:spPr bwMode="auto">
          <a:xfrm>
            <a:off x="5302419" y="826179"/>
            <a:ext cx="5952960" cy="4446085"/>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baseline="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In FLASH</a:t>
            </a:r>
          </a:p>
          <a:p>
            <a:pPr lvl="1"/>
            <a:r>
              <a:rPr lang="en-US" dirty="0"/>
              <a:t>Initial estimate at 6-12 months</a:t>
            </a:r>
          </a:p>
          <a:p>
            <a:pPr lvl="1"/>
            <a:r>
              <a:rPr lang="en-US" dirty="0"/>
              <a:t>Took close to 12 months</a:t>
            </a:r>
          </a:p>
          <a:p>
            <a:pPr lvl="2"/>
            <a:endParaRPr lang="en-US" dirty="0"/>
          </a:p>
        </p:txBody>
      </p:sp>
      <p:pic>
        <p:nvPicPr>
          <p:cNvPr id="10" name="Content Placeholder 6">
            <a:extLst>
              <a:ext uri="{FF2B5EF4-FFF2-40B4-BE49-F238E27FC236}">
                <a16:creationId xmlns:a16="http://schemas.microsoft.com/office/drawing/2014/main" id="{62426650-9F82-EB44-8ED8-BA2D3B851310}"/>
              </a:ext>
            </a:extLst>
          </p:cNvPr>
          <p:cNvPicPr>
            <a:picLocks noChangeAspect="1"/>
          </p:cNvPicPr>
          <p:nvPr/>
        </p:nvPicPr>
        <p:blipFill>
          <a:blip r:embed="rId2"/>
          <a:stretch>
            <a:fillRect/>
          </a:stretch>
        </p:blipFill>
        <p:spPr>
          <a:xfrm>
            <a:off x="5188660" y="2375135"/>
            <a:ext cx="4522602" cy="3118067"/>
          </a:xfrm>
          <a:prstGeom prst="rect">
            <a:avLst/>
          </a:prstGeom>
        </p:spPr>
      </p:pic>
    </p:spTree>
    <p:extLst>
      <p:ext uri="{BB962C8B-B14F-4D97-AF65-F5344CB8AC3E}">
        <p14:creationId xmlns:p14="http://schemas.microsoft.com/office/powerpoint/2010/main" val="265256714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6804" y="1165274"/>
            <a:ext cx="8534554" cy="510909"/>
          </a:xfrm>
        </p:spPr>
        <p:txBody>
          <a:bodyPr/>
          <a:lstStyle/>
          <a:p>
            <a:r>
              <a:rPr lang="en-US" dirty="0"/>
              <a:t>FLASH5</a:t>
            </a:r>
          </a:p>
        </p:txBody>
      </p:sp>
      <p:sp>
        <p:nvSpPr>
          <p:cNvPr id="4" name="Text Placeholder 3"/>
          <p:cNvSpPr>
            <a:spLocks noGrp="1"/>
          </p:cNvSpPr>
          <p:nvPr>
            <p:ph type="body" sz="quarter" idx="12"/>
          </p:nvPr>
        </p:nvSpPr>
        <p:spPr>
          <a:xfrm>
            <a:off x="3656013" y="1194224"/>
            <a:ext cx="8372901" cy="499715"/>
          </a:xfrm>
        </p:spPr>
        <p:txBody>
          <a:bodyPr/>
          <a:lstStyle/>
          <a:p>
            <a:r>
              <a:rPr lang="en-US" dirty="0"/>
              <a:t>Refactoring for Next Generation Hardware</a:t>
            </a:r>
          </a:p>
        </p:txBody>
      </p:sp>
      <p:sp>
        <p:nvSpPr>
          <p:cNvPr id="5" name="Slide Number Placeholder 4"/>
          <p:cNvSpPr>
            <a:spLocks noGrp="1"/>
          </p:cNvSpPr>
          <p:nvPr>
            <p:ph type="sldNum" sz="quarter" idx="13"/>
          </p:nvPr>
        </p:nvSpPr>
        <p:spPr/>
        <p:txBody>
          <a:bodyPr/>
          <a:lstStyle/>
          <a:p>
            <a:endParaRPr lang="en-US" dirty="0"/>
          </a:p>
        </p:txBody>
      </p:sp>
      <p:pic>
        <p:nvPicPr>
          <p:cNvPr id="9" name="Picture 8">
            <a:extLst>
              <a:ext uri="{FF2B5EF4-FFF2-40B4-BE49-F238E27FC236}">
                <a16:creationId xmlns:a16="http://schemas.microsoft.com/office/drawing/2014/main" id="{6F3ADAC1-15CD-8E44-946A-4A711DC4E27F}"/>
              </a:ext>
            </a:extLst>
          </p:cNvPr>
          <p:cNvPicPr>
            <a:picLocks noChangeAspect="1"/>
          </p:cNvPicPr>
          <p:nvPr/>
        </p:nvPicPr>
        <p:blipFill>
          <a:blip r:embed="rId3"/>
          <a:stretch>
            <a:fillRect/>
          </a:stretch>
        </p:blipFill>
        <p:spPr>
          <a:xfrm>
            <a:off x="5772231" y="2353796"/>
            <a:ext cx="4610100" cy="2616200"/>
          </a:xfrm>
          <a:prstGeom prst="rect">
            <a:avLst/>
          </a:prstGeom>
        </p:spPr>
      </p:pic>
      <p:sp>
        <p:nvSpPr>
          <p:cNvPr id="3" name="TextBox 2">
            <a:extLst>
              <a:ext uri="{FF2B5EF4-FFF2-40B4-BE49-F238E27FC236}">
                <a16:creationId xmlns:a16="http://schemas.microsoft.com/office/drawing/2014/main" id="{BCB57A9D-D6A7-6544-969C-564C5AE22E4E}"/>
              </a:ext>
            </a:extLst>
          </p:cNvPr>
          <p:cNvSpPr txBox="1"/>
          <p:nvPr/>
        </p:nvSpPr>
        <p:spPr>
          <a:xfrm>
            <a:off x="1979613" y="2368558"/>
            <a:ext cx="3792618" cy="2654573"/>
          </a:xfrm>
          <a:prstGeom prst="rect">
            <a:avLst/>
          </a:prstGeom>
          <a:noFill/>
        </p:spPr>
        <p:txBody>
          <a:bodyPr wrap="square" rtlCol="0">
            <a:spAutoFit/>
          </a:bodyPr>
          <a:lstStyle/>
          <a:p>
            <a:r>
              <a:rPr lang="en-US" sz="1400" b="1" dirty="0" err="1"/>
              <a:t>AMReX</a:t>
            </a:r>
            <a:r>
              <a:rPr lang="en-US" sz="1400" b="1" dirty="0"/>
              <a:t> - </a:t>
            </a:r>
            <a:r>
              <a:rPr lang="en-US" sz="1400" dirty="0"/>
              <a:t>Lawrence Berkeley National Lab</a:t>
            </a:r>
            <a:endParaRPr lang="en-US" sz="1400" b="1" dirty="0"/>
          </a:p>
          <a:p>
            <a:pPr marL="285755" indent="-285755">
              <a:buFont typeface="Arial" panose="020B0604020202020204" pitchFamily="34" charset="0"/>
              <a:buChar char="•"/>
            </a:pPr>
            <a:r>
              <a:rPr lang="en-US" sz="1400" dirty="0"/>
              <a:t>Designed for </a:t>
            </a:r>
            <a:r>
              <a:rPr lang="en-US" sz="1400" dirty="0" err="1"/>
              <a:t>exascale</a:t>
            </a:r>
            <a:endParaRPr lang="en-US" sz="1400" dirty="0"/>
          </a:p>
          <a:p>
            <a:pPr marL="285755" indent="-285755">
              <a:buFont typeface="Arial" panose="020B0604020202020204" pitchFamily="34" charset="0"/>
              <a:buChar char="•"/>
            </a:pPr>
            <a:r>
              <a:rPr lang="en-US" sz="1400" dirty="0"/>
              <a:t>Node-level heterogeneity</a:t>
            </a:r>
          </a:p>
          <a:p>
            <a:pPr marL="285755" indent="-285755">
              <a:buFont typeface="Arial" panose="020B0604020202020204" pitchFamily="34" charset="0"/>
              <a:buChar char="•"/>
            </a:pPr>
            <a:r>
              <a:rPr lang="en-US" sz="1400" dirty="0"/>
              <a:t>Smart iterators hide parallelization</a:t>
            </a:r>
          </a:p>
          <a:p>
            <a:pPr marL="285755" indent="-285755">
              <a:buFont typeface="Arial" panose="020B0604020202020204" pitchFamily="34" charset="0"/>
              <a:buChar char="•"/>
            </a:pPr>
            <a:endParaRPr lang="en-US" sz="1400" dirty="0"/>
          </a:p>
          <a:p>
            <a:endParaRPr lang="en-US" sz="1400" b="1" dirty="0"/>
          </a:p>
          <a:p>
            <a:r>
              <a:rPr lang="en-US" sz="1400" b="1" dirty="0"/>
              <a:t>Goal</a:t>
            </a:r>
            <a:r>
              <a:rPr lang="en-US" sz="1400" dirty="0"/>
              <a:t>: Replace Paramesh with </a:t>
            </a:r>
            <a:r>
              <a:rPr lang="en-US" sz="1400" dirty="0" err="1"/>
              <a:t>AMReX</a:t>
            </a:r>
            <a:endParaRPr lang="en-US" sz="1400" dirty="0"/>
          </a:p>
          <a:p>
            <a:endParaRPr lang="en-US" sz="1400" dirty="0"/>
          </a:p>
          <a:p>
            <a:r>
              <a:rPr lang="en-US" sz="1400" b="1" dirty="0"/>
              <a:t>Plan</a:t>
            </a:r>
            <a:r>
              <a:rPr lang="en-US" sz="1400" dirty="0"/>
              <a:t>: </a:t>
            </a:r>
          </a:p>
          <a:p>
            <a:pPr marL="285755" indent="-285755">
              <a:buFont typeface="Arial" panose="020B0604020202020204" pitchFamily="34" charset="0"/>
              <a:buChar char="•"/>
            </a:pPr>
            <a:endParaRPr lang="en-US" sz="1350" dirty="0"/>
          </a:p>
          <a:p>
            <a:endParaRPr lang="en-US" sz="1350" dirty="0"/>
          </a:p>
          <a:p>
            <a:endParaRPr lang="en-US" sz="1350" dirty="0"/>
          </a:p>
        </p:txBody>
      </p:sp>
    </p:spTree>
    <p:extLst>
      <p:ext uri="{BB962C8B-B14F-4D97-AF65-F5344CB8AC3E}">
        <p14:creationId xmlns:p14="http://schemas.microsoft.com/office/powerpoint/2010/main" val="327343712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362FA2-72C4-7C41-B7F0-91610CDA4FCD}"/>
              </a:ext>
            </a:extLst>
          </p:cNvPr>
          <p:cNvSpPr>
            <a:spLocks noGrp="1"/>
          </p:cNvSpPr>
          <p:nvPr>
            <p:ph type="title"/>
          </p:nvPr>
        </p:nvSpPr>
        <p:spPr>
          <a:xfrm>
            <a:off x="1464295" y="300750"/>
            <a:ext cx="8534554" cy="510909"/>
          </a:xfrm>
        </p:spPr>
        <p:txBody>
          <a:bodyPr/>
          <a:lstStyle/>
          <a:p>
            <a:r>
              <a:rPr lang="en-US" dirty="0"/>
              <a:t>Map From Here to There</a:t>
            </a:r>
          </a:p>
        </p:txBody>
      </p:sp>
      <p:sp>
        <p:nvSpPr>
          <p:cNvPr id="3" name="Content Placeholder 2">
            <a:extLst>
              <a:ext uri="{FF2B5EF4-FFF2-40B4-BE49-F238E27FC236}">
                <a16:creationId xmlns:a16="http://schemas.microsoft.com/office/drawing/2014/main" id="{701A886B-5378-AC44-A634-5A0F2DFC4BA7}"/>
              </a:ext>
            </a:extLst>
          </p:cNvPr>
          <p:cNvSpPr>
            <a:spLocks noGrp="1"/>
          </p:cNvSpPr>
          <p:nvPr>
            <p:ph idx="1"/>
          </p:nvPr>
        </p:nvSpPr>
        <p:spPr>
          <a:xfrm>
            <a:off x="5825050" y="1947536"/>
            <a:ext cx="4953129" cy="2981674"/>
          </a:xfrm>
        </p:spPr>
        <p:txBody>
          <a:bodyPr/>
          <a:lstStyle/>
          <a:p>
            <a:pPr marL="285755" indent="-285755">
              <a:buFont typeface="Arial" panose="020B0604020202020204" pitchFamily="34" charset="0"/>
              <a:buChar char="•"/>
            </a:pPr>
            <a:r>
              <a:rPr lang="en-US" dirty="0"/>
              <a:t>Paramesh &amp; </a:t>
            </a:r>
            <a:r>
              <a:rPr lang="en-US" dirty="0" err="1"/>
              <a:t>AMReX</a:t>
            </a:r>
            <a:r>
              <a:rPr lang="en-US" dirty="0"/>
              <a:t> coexist</a:t>
            </a:r>
          </a:p>
          <a:p>
            <a:pPr marL="285755" indent="-285755">
              <a:buFont typeface="Arial" panose="020B0604020202020204" pitchFamily="34" charset="0"/>
              <a:buChar char="•"/>
            </a:pPr>
            <a:r>
              <a:rPr lang="en-US" dirty="0"/>
              <a:t>Adapt interfaces to suit </a:t>
            </a:r>
            <a:r>
              <a:rPr lang="en-US" dirty="0" err="1"/>
              <a:t>AMReX</a:t>
            </a:r>
            <a:endParaRPr lang="en-US" dirty="0"/>
          </a:p>
          <a:p>
            <a:pPr marL="285755" indent="-285755">
              <a:buFont typeface="Arial" panose="020B0604020202020204" pitchFamily="34" charset="0"/>
              <a:buChar char="•"/>
            </a:pPr>
            <a:r>
              <a:rPr lang="en-US" dirty="0"/>
              <a:t>Refactor Paramesh implementation</a:t>
            </a:r>
          </a:p>
          <a:p>
            <a:pPr marL="285755" indent="-285755">
              <a:buFont typeface="Arial" panose="020B0604020202020204" pitchFamily="34" charset="0"/>
              <a:buChar char="•"/>
            </a:pPr>
            <a:r>
              <a:rPr lang="en-US" dirty="0"/>
              <a:t>Compare </a:t>
            </a:r>
            <a:r>
              <a:rPr lang="en-US" dirty="0" err="1"/>
              <a:t>AMReX</a:t>
            </a:r>
            <a:r>
              <a:rPr lang="en-US" dirty="0"/>
              <a:t> implementation against Paramesh implementation</a:t>
            </a:r>
          </a:p>
        </p:txBody>
      </p:sp>
      <p:sp>
        <p:nvSpPr>
          <p:cNvPr id="5" name="Slide Number Placeholder 4">
            <a:extLst>
              <a:ext uri="{FF2B5EF4-FFF2-40B4-BE49-F238E27FC236}">
                <a16:creationId xmlns:a16="http://schemas.microsoft.com/office/drawing/2014/main" id="{8A4EB01A-1A8C-DA4D-8D74-7E12E928B6B4}"/>
              </a:ext>
            </a:extLst>
          </p:cNvPr>
          <p:cNvSpPr>
            <a:spLocks noGrp="1"/>
          </p:cNvSpPr>
          <p:nvPr>
            <p:ph type="sldNum" sz="quarter" idx="13"/>
          </p:nvPr>
        </p:nvSpPr>
        <p:spPr/>
        <p:txBody>
          <a:bodyPr/>
          <a:lstStyle/>
          <a:p>
            <a:endParaRPr lang="en-US" dirty="0"/>
          </a:p>
        </p:txBody>
      </p:sp>
      <p:sp>
        <p:nvSpPr>
          <p:cNvPr id="7" name="Rectangle 6">
            <a:extLst>
              <a:ext uri="{FF2B5EF4-FFF2-40B4-BE49-F238E27FC236}">
                <a16:creationId xmlns:a16="http://schemas.microsoft.com/office/drawing/2014/main" id="{9B0ED58B-3B68-C747-B85E-808CF09CB2BA}"/>
              </a:ext>
            </a:extLst>
          </p:cNvPr>
          <p:cNvSpPr>
            <a:spLocks noChangeAspect="1"/>
          </p:cNvSpPr>
          <p:nvPr/>
        </p:nvSpPr>
        <p:spPr>
          <a:xfrm>
            <a:off x="2837032" y="2704088"/>
            <a:ext cx="1047404" cy="724912"/>
          </a:xfrm>
          <a:prstGeom prst="rect">
            <a:avLst/>
          </a:prstGeom>
          <a:solidFill>
            <a:schemeClr val="accent2">
              <a:lumMod val="60000"/>
              <a:lumOff val="40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8" name="Rectangle 7">
            <a:extLst>
              <a:ext uri="{FF2B5EF4-FFF2-40B4-BE49-F238E27FC236}">
                <a16:creationId xmlns:a16="http://schemas.microsoft.com/office/drawing/2014/main" id="{1FAFFE61-4D56-6741-95B7-3C0A14640BFD}"/>
              </a:ext>
            </a:extLst>
          </p:cNvPr>
          <p:cNvSpPr>
            <a:spLocks noChangeAspect="1"/>
          </p:cNvSpPr>
          <p:nvPr/>
        </p:nvSpPr>
        <p:spPr>
          <a:xfrm>
            <a:off x="3887206" y="2706863"/>
            <a:ext cx="1047404" cy="724912"/>
          </a:xfrm>
          <a:prstGeom prst="rect">
            <a:avLst/>
          </a:prstGeom>
          <a:solidFill>
            <a:schemeClr val="accent2">
              <a:lumMod val="40000"/>
              <a:lumOff val="60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9" name="Rectangle 8">
            <a:extLst>
              <a:ext uri="{FF2B5EF4-FFF2-40B4-BE49-F238E27FC236}">
                <a16:creationId xmlns:a16="http://schemas.microsoft.com/office/drawing/2014/main" id="{5C0A54DE-DFE9-B940-9E08-40CCF4BBC134}"/>
              </a:ext>
            </a:extLst>
          </p:cNvPr>
          <p:cNvSpPr>
            <a:spLocks noChangeAspect="1"/>
          </p:cNvSpPr>
          <p:nvPr/>
        </p:nvSpPr>
        <p:spPr>
          <a:xfrm>
            <a:off x="2839807" y="3438373"/>
            <a:ext cx="1047404" cy="724912"/>
          </a:xfrm>
          <a:prstGeom prst="rect">
            <a:avLst/>
          </a:prstGeom>
          <a:solidFill>
            <a:schemeClr val="accent2">
              <a:lumMod val="50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10" name="Rectangle 9">
            <a:extLst>
              <a:ext uri="{FF2B5EF4-FFF2-40B4-BE49-F238E27FC236}">
                <a16:creationId xmlns:a16="http://schemas.microsoft.com/office/drawing/2014/main" id="{59DBB6E9-1C4D-7646-BFA1-5709E8F32F16}"/>
              </a:ext>
            </a:extLst>
          </p:cNvPr>
          <p:cNvSpPr>
            <a:spLocks noChangeAspect="1"/>
          </p:cNvSpPr>
          <p:nvPr/>
        </p:nvSpPr>
        <p:spPr>
          <a:xfrm>
            <a:off x="3889981" y="3441148"/>
            <a:ext cx="1047404" cy="724912"/>
          </a:xfrm>
          <a:prstGeom prst="rect">
            <a:avLst/>
          </a:prstGeom>
          <a:solidFill>
            <a:schemeClr val="accent2">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11" name="Rectangle 10">
            <a:extLst>
              <a:ext uri="{FF2B5EF4-FFF2-40B4-BE49-F238E27FC236}">
                <a16:creationId xmlns:a16="http://schemas.microsoft.com/office/drawing/2014/main" id="{7E6FD121-90BB-FB4F-89E6-D3C149C989D3}"/>
              </a:ext>
            </a:extLst>
          </p:cNvPr>
          <p:cNvSpPr>
            <a:spLocks noChangeAspect="1"/>
          </p:cNvSpPr>
          <p:nvPr/>
        </p:nvSpPr>
        <p:spPr>
          <a:xfrm>
            <a:off x="1277006" y="2704088"/>
            <a:ext cx="1047404" cy="724912"/>
          </a:xfrm>
          <a:prstGeom prst="rect">
            <a:avLst/>
          </a:prstGeom>
          <a:solidFill>
            <a:schemeClr val="accent3"/>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12" name="Rectangle 11">
            <a:extLst>
              <a:ext uri="{FF2B5EF4-FFF2-40B4-BE49-F238E27FC236}">
                <a16:creationId xmlns:a16="http://schemas.microsoft.com/office/drawing/2014/main" id="{F4A2A851-E820-6D4A-874B-375F878F5D98}"/>
              </a:ext>
            </a:extLst>
          </p:cNvPr>
          <p:cNvSpPr>
            <a:spLocks noChangeAspect="1"/>
          </p:cNvSpPr>
          <p:nvPr/>
        </p:nvSpPr>
        <p:spPr>
          <a:xfrm>
            <a:off x="2837032" y="3441148"/>
            <a:ext cx="1047404" cy="724912"/>
          </a:xfrm>
          <a:prstGeom prst="rect">
            <a:avLst/>
          </a:prstGeom>
          <a:solidFill>
            <a:schemeClr val="tx2">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13" name="Rectangle 12">
            <a:extLst>
              <a:ext uri="{FF2B5EF4-FFF2-40B4-BE49-F238E27FC236}">
                <a16:creationId xmlns:a16="http://schemas.microsoft.com/office/drawing/2014/main" id="{F00CE89B-B401-3F4D-96DE-6C950A25AAB8}"/>
              </a:ext>
            </a:extLst>
          </p:cNvPr>
          <p:cNvSpPr>
            <a:spLocks noChangeAspect="1"/>
          </p:cNvSpPr>
          <p:nvPr/>
        </p:nvSpPr>
        <p:spPr>
          <a:xfrm>
            <a:off x="3878885" y="3424780"/>
            <a:ext cx="1047404" cy="724912"/>
          </a:xfrm>
          <a:prstGeom prst="rect">
            <a:avLst/>
          </a:prstGeom>
          <a:solidFill>
            <a:schemeClr val="tx2">
              <a:lumMod val="40000"/>
              <a:lumOff val="60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14" name="Rectangle 13">
            <a:extLst>
              <a:ext uri="{FF2B5EF4-FFF2-40B4-BE49-F238E27FC236}">
                <a16:creationId xmlns:a16="http://schemas.microsoft.com/office/drawing/2014/main" id="{16015F23-7B7D-5944-8C2D-FE3F2904705B}"/>
              </a:ext>
            </a:extLst>
          </p:cNvPr>
          <p:cNvSpPr>
            <a:spLocks noChangeAspect="1"/>
          </p:cNvSpPr>
          <p:nvPr/>
        </p:nvSpPr>
        <p:spPr>
          <a:xfrm>
            <a:off x="3889981" y="2718450"/>
            <a:ext cx="1047404" cy="724912"/>
          </a:xfrm>
          <a:prstGeom prst="rect">
            <a:avLst/>
          </a:prstGeom>
          <a:solidFill>
            <a:schemeClr val="tx2">
              <a:lumMod val="60000"/>
              <a:lumOff val="40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Tree>
    <p:extLst>
      <p:ext uri="{BB962C8B-B14F-4D97-AF65-F5344CB8AC3E}">
        <p14:creationId xmlns:p14="http://schemas.microsoft.com/office/powerpoint/2010/main" val="368823903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2.84449E-6 -7.40741E-7 L -0.12711 -7.40741E-7 " pathEditMode="relative" rAng="0" ptsTypes="AA">
                                      <p:cBhvr>
                                        <p:cTn id="6" dur="2000" fill="hold"/>
                                        <p:tgtEl>
                                          <p:spTgt spid="7"/>
                                        </p:tgtEl>
                                        <p:attrNameLst>
                                          <p:attrName>ppt_x</p:attrName>
                                          <p:attrName>ppt_y</p:attrName>
                                        </p:attrNameLst>
                                      </p:cBhvr>
                                      <p:rCtr x="-6356" y="0"/>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7"/>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0" presetClass="path" presetSubtype="0" accel="50000" decel="50000" fill="hold" grpId="1" nodeType="clickEffect">
                                  <p:stCondLst>
                                    <p:cond delay="0"/>
                                  </p:stCondLst>
                                  <p:childTnLst>
                                    <p:animMotion origin="layout" path="M -4.71216E-6 -7.40741E-7 L 0.12829 -7.40741E-7 " pathEditMode="relative" rAng="0" ptsTypes="AA">
                                      <p:cBhvr>
                                        <p:cTn id="18" dur="2000" fill="hold"/>
                                        <p:tgtEl>
                                          <p:spTgt spid="11"/>
                                        </p:tgtEl>
                                        <p:attrNameLst>
                                          <p:attrName>ppt_x</p:attrName>
                                          <p:attrName>ppt_y</p:attrName>
                                        </p:attrNameLst>
                                      </p:cBhvr>
                                      <p:rCtr x="6408" y="0"/>
                                    </p:animMotion>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11" grpId="0" animBg="1"/>
      <p:bldP spid="11" grpId="1" animBg="1"/>
      <p:bldP spid="12" grpId="0" animBg="1"/>
      <p:bldP spid="13" grpId="0" animBg="1"/>
      <p:bldP spid="14"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362FA2-72C4-7C41-B7F0-91610CDA4FCD}"/>
              </a:ext>
            </a:extLst>
          </p:cNvPr>
          <p:cNvSpPr>
            <a:spLocks noGrp="1"/>
          </p:cNvSpPr>
          <p:nvPr>
            <p:ph type="title"/>
          </p:nvPr>
        </p:nvSpPr>
        <p:spPr>
          <a:xfrm>
            <a:off x="1464295" y="300750"/>
            <a:ext cx="8534554" cy="510909"/>
          </a:xfrm>
        </p:spPr>
        <p:txBody>
          <a:bodyPr/>
          <a:lstStyle/>
          <a:p>
            <a:r>
              <a:rPr lang="en-US" dirty="0"/>
              <a:t>Map From Here to There</a:t>
            </a:r>
          </a:p>
        </p:txBody>
      </p:sp>
      <p:sp>
        <p:nvSpPr>
          <p:cNvPr id="5" name="Slide Number Placeholder 4">
            <a:extLst>
              <a:ext uri="{FF2B5EF4-FFF2-40B4-BE49-F238E27FC236}">
                <a16:creationId xmlns:a16="http://schemas.microsoft.com/office/drawing/2014/main" id="{8A4EB01A-1A8C-DA4D-8D74-7E12E928B6B4}"/>
              </a:ext>
            </a:extLst>
          </p:cNvPr>
          <p:cNvSpPr>
            <a:spLocks noGrp="1"/>
          </p:cNvSpPr>
          <p:nvPr>
            <p:ph type="sldNum" sz="quarter" idx="13"/>
          </p:nvPr>
        </p:nvSpPr>
        <p:spPr/>
        <p:txBody>
          <a:bodyPr/>
          <a:lstStyle/>
          <a:p>
            <a:endParaRPr lang="en-US" dirty="0"/>
          </a:p>
        </p:txBody>
      </p:sp>
      <p:pic>
        <p:nvPicPr>
          <p:cNvPr id="6" name="Content Placeholder 6">
            <a:extLst>
              <a:ext uri="{FF2B5EF4-FFF2-40B4-BE49-F238E27FC236}">
                <a16:creationId xmlns:a16="http://schemas.microsoft.com/office/drawing/2014/main" id="{B1335BCA-D8BF-E443-8C8A-0E5C03ACD007}"/>
              </a:ext>
            </a:extLst>
          </p:cNvPr>
          <p:cNvPicPr>
            <a:picLocks noChangeAspect="1"/>
          </p:cNvPicPr>
          <p:nvPr/>
        </p:nvPicPr>
        <p:blipFill>
          <a:blip r:embed="rId2"/>
          <a:stretch>
            <a:fillRect/>
          </a:stretch>
        </p:blipFill>
        <p:spPr>
          <a:xfrm>
            <a:off x="1976835" y="1573088"/>
            <a:ext cx="5800599" cy="3999171"/>
          </a:xfrm>
          <a:prstGeom prst="rect">
            <a:avLst/>
          </a:prstGeom>
        </p:spPr>
      </p:pic>
    </p:spTree>
    <p:extLst>
      <p:ext uri="{BB962C8B-B14F-4D97-AF65-F5344CB8AC3E}">
        <p14:creationId xmlns:p14="http://schemas.microsoft.com/office/powerpoint/2010/main" val="408266009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362FA2-72C4-7C41-B7F0-91610CDA4FCD}"/>
              </a:ext>
            </a:extLst>
          </p:cNvPr>
          <p:cNvSpPr>
            <a:spLocks noGrp="1"/>
          </p:cNvSpPr>
          <p:nvPr>
            <p:ph type="title"/>
          </p:nvPr>
        </p:nvSpPr>
        <p:spPr>
          <a:xfrm>
            <a:off x="1464295" y="300750"/>
            <a:ext cx="8534554" cy="510909"/>
          </a:xfrm>
        </p:spPr>
        <p:txBody>
          <a:bodyPr/>
          <a:lstStyle/>
          <a:p>
            <a:r>
              <a:rPr lang="en-US" dirty="0"/>
              <a:t>Refactoring plan</a:t>
            </a:r>
          </a:p>
        </p:txBody>
      </p:sp>
      <p:sp>
        <p:nvSpPr>
          <p:cNvPr id="3" name="Content Placeholder 2">
            <a:extLst>
              <a:ext uri="{FF2B5EF4-FFF2-40B4-BE49-F238E27FC236}">
                <a16:creationId xmlns:a16="http://schemas.microsoft.com/office/drawing/2014/main" id="{701A886B-5378-AC44-A634-5A0F2DFC4BA7}"/>
              </a:ext>
            </a:extLst>
          </p:cNvPr>
          <p:cNvSpPr>
            <a:spLocks noGrp="1"/>
          </p:cNvSpPr>
          <p:nvPr>
            <p:ph idx="1"/>
          </p:nvPr>
        </p:nvSpPr>
        <p:spPr>
          <a:xfrm>
            <a:off x="948503" y="811659"/>
            <a:ext cx="5153039" cy="5805272"/>
          </a:xfrm>
        </p:spPr>
        <p:txBody>
          <a:bodyPr/>
          <a:lstStyle/>
          <a:p>
            <a:pPr marL="0" indent="0">
              <a:buNone/>
            </a:pPr>
            <a:r>
              <a:rPr lang="en-US" b="1" dirty="0"/>
              <a:t>Design</a:t>
            </a:r>
          </a:p>
          <a:p>
            <a:r>
              <a:rPr lang="en-US" dirty="0"/>
              <a:t>Degree &amp; scope of change</a:t>
            </a:r>
          </a:p>
          <a:p>
            <a:r>
              <a:rPr lang="en-US" dirty="0"/>
              <a:t>Formulate initial requirements</a:t>
            </a:r>
          </a:p>
          <a:p>
            <a:pPr marL="0" indent="0">
              <a:buNone/>
            </a:pPr>
            <a:r>
              <a:rPr lang="en-US" b="1" dirty="0"/>
              <a:t>Prototyping</a:t>
            </a:r>
          </a:p>
          <a:p>
            <a:r>
              <a:rPr lang="en-US" dirty="0"/>
              <a:t>Explore &amp; test design decisions</a:t>
            </a:r>
          </a:p>
          <a:p>
            <a:r>
              <a:rPr lang="en-US" dirty="0"/>
              <a:t>Update requirements</a:t>
            </a:r>
          </a:p>
          <a:p>
            <a:pPr marL="0" indent="0">
              <a:buNone/>
            </a:pPr>
            <a:r>
              <a:rPr lang="en-US" b="1" dirty="0"/>
              <a:t>Implementation</a:t>
            </a:r>
          </a:p>
          <a:p>
            <a:r>
              <a:rPr lang="en-US" dirty="0"/>
              <a:t>Recover from prototyping</a:t>
            </a:r>
          </a:p>
          <a:p>
            <a:r>
              <a:rPr lang="en-US" dirty="0"/>
              <a:t>Expand &amp; implement design decisions</a:t>
            </a:r>
          </a:p>
        </p:txBody>
      </p:sp>
      <p:sp>
        <p:nvSpPr>
          <p:cNvPr id="5" name="Slide Number Placeholder 4">
            <a:extLst>
              <a:ext uri="{FF2B5EF4-FFF2-40B4-BE49-F238E27FC236}">
                <a16:creationId xmlns:a16="http://schemas.microsoft.com/office/drawing/2014/main" id="{8A4EB01A-1A8C-DA4D-8D74-7E12E928B6B4}"/>
              </a:ext>
            </a:extLst>
          </p:cNvPr>
          <p:cNvSpPr>
            <a:spLocks noGrp="1"/>
          </p:cNvSpPr>
          <p:nvPr>
            <p:ph type="sldNum" sz="quarter" idx="13"/>
          </p:nvPr>
        </p:nvSpPr>
        <p:spPr/>
        <p:txBody>
          <a:bodyPr/>
          <a:lstStyle/>
          <a:p>
            <a:endParaRPr lang="en-US" dirty="0"/>
          </a:p>
        </p:txBody>
      </p:sp>
      <p:pic>
        <p:nvPicPr>
          <p:cNvPr id="6" name="Content Placeholder 6">
            <a:extLst>
              <a:ext uri="{FF2B5EF4-FFF2-40B4-BE49-F238E27FC236}">
                <a16:creationId xmlns:a16="http://schemas.microsoft.com/office/drawing/2014/main" id="{B1335BCA-D8BF-E443-8C8A-0E5C03ACD007}"/>
              </a:ext>
            </a:extLst>
          </p:cNvPr>
          <p:cNvPicPr>
            <a:picLocks noChangeAspect="1"/>
          </p:cNvPicPr>
          <p:nvPr/>
        </p:nvPicPr>
        <p:blipFill>
          <a:blip r:embed="rId2"/>
          <a:stretch>
            <a:fillRect/>
          </a:stretch>
        </p:blipFill>
        <p:spPr>
          <a:xfrm>
            <a:off x="5985163" y="1322568"/>
            <a:ext cx="5800599" cy="3999171"/>
          </a:xfrm>
          <a:prstGeom prst="rect">
            <a:avLst/>
          </a:prstGeom>
        </p:spPr>
      </p:pic>
    </p:spTree>
    <p:extLst>
      <p:ext uri="{BB962C8B-B14F-4D97-AF65-F5344CB8AC3E}">
        <p14:creationId xmlns:p14="http://schemas.microsoft.com/office/powerpoint/2010/main" val="247438394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80673" y="217623"/>
            <a:ext cx="8534554" cy="510909"/>
          </a:xfrm>
        </p:spPr>
        <p:txBody>
          <a:bodyPr/>
          <a:lstStyle/>
          <a:p>
            <a:r>
              <a:rPr lang="en-US" dirty="0"/>
              <a:t>Phase 1 - design</a:t>
            </a:r>
          </a:p>
        </p:txBody>
      </p:sp>
      <p:sp>
        <p:nvSpPr>
          <p:cNvPr id="3" name="Content Placeholder 2"/>
          <p:cNvSpPr>
            <a:spLocks noGrp="1"/>
          </p:cNvSpPr>
          <p:nvPr>
            <p:ph idx="1"/>
          </p:nvPr>
        </p:nvSpPr>
        <p:spPr>
          <a:xfrm>
            <a:off x="530031" y="1494220"/>
            <a:ext cx="7224580" cy="4919106"/>
          </a:xfrm>
        </p:spPr>
        <p:txBody>
          <a:bodyPr/>
          <a:lstStyle/>
          <a:p>
            <a:r>
              <a:rPr lang="en-US" dirty="0"/>
              <a:t>Derive and understand principal definitions &amp; abstractions</a:t>
            </a:r>
          </a:p>
          <a:p>
            <a:r>
              <a:rPr lang="en-US" dirty="0"/>
              <a:t>Collect &amp; understand Paramesh/</a:t>
            </a:r>
            <a:r>
              <a:rPr lang="en-US" dirty="0" err="1"/>
              <a:t>AMReX</a:t>
            </a:r>
            <a:r>
              <a:rPr lang="en-US" dirty="0"/>
              <a:t> constraints</a:t>
            </a:r>
          </a:p>
          <a:p>
            <a:pPr lvl="1"/>
            <a:r>
              <a:rPr lang="en-US" dirty="0"/>
              <a:t>Generally useful design due to two sets of constraints?</a:t>
            </a:r>
          </a:p>
          <a:p>
            <a:r>
              <a:rPr lang="en-US" dirty="0"/>
              <a:t>Collect &amp; understand physics unit requirements on Grid unit</a:t>
            </a:r>
          </a:p>
          <a:p>
            <a:r>
              <a:rPr lang="en-US" dirty="0"/>
              <a:t>Design fundamental data structures &amp; update interface</a:t>
            </a:r>
          </a:p>
          <a:p>
            <a:pPr marL="0" indent="0">
              <a:buNone/>
            </a:pPr>
            <a:endParaRPr lang="en-US" dirty="0"/>
          </a:p>
        </p:txBody>
      </p:sp>
      <p:sp>
        <p:nvSpPr>
          <p:cNvPr id="4" name="Text Placeholder 3"/>
          <p:cNvSpPr>
            <a:spLocks noGrp="1"/>
          </p:cNvSpPr>
          <p:nvPr>
            <p:ph type="body" sz="quarter" idx="12"/>
          </p:nvPr>
        </p:nvSpPr>
        <p:spPr>
          <a:xfrm>
            <a:off x="1979614" y="742522"/>
            <a:ext cx="8372901" cy="499715"/>
          </a:xfrm>
        </p:spPr>
        <p:txBody>
          <a:bodyPr/>
          <a:lstStyle/>
          <a:p>
            <a:r>
              <a:rPr lang="en-US" dirty="0"/>
              <a:t>Sit, think, hypothesize, &amp; argue</a:t>
            </a:r>
          </a:p>
        </p:txBody>
      </p:sp>
      <p:sp>
        <p:nvSpPr>
          <p:cNvPr id="5" name="Slide Number Placeholder 4"/>
          <p:cNvSpPr>
            <a:spLocks noGrp="1"/>
          </p:cNvSpPr>
          <p:nvPr>
            <p:ph type="sldNum" sz="quarter" idx="13"/>
          </p:nvPr>
        </p:nvSpPr>
        <p:spPr/>
        <p:txBody>
          <a:bodyPr/>
          <a:lstStyle/>
          <a:p>
            <a:endParaRPr lang="en-US" dirty="0"/>
          </a:p>
        </p:txBody>
      </p:sp>
      <p:pic>
        <p:nvPicPr>
          <p:cNvPr id="6" name="Content Placeholder 6">
            <a:extLst>
              <a:ext uri="{FF2B5EF4-FFF2-40B4-BE49-F238E27FC236}">
                <a16:creationId xmlns:a16="http://schemas.microsoft.com/office/drawing/2014/main" id="{BE129BF6-74B7-AC40-8FB9-DB093DFFFCB8}"/>
              </a:ext>
            </a:extLst>
          </p:cNvPr>
          <p:cNvPicPr>
            <a:picLocks noChangeAspect="1"/>
          </p:cNvPicPr>
          <p:nvPr/>
        </p:nvPicPr>
        <p:blipFill>
          <a:blip r:embed="rId3"/>
          <a:stretch>
            <a:fillRect/>
          </a:stretch>
        </p:blipFill>
        <p:spPr>
          <a:xfrm>
            <a:off x="7740254" y="742521"/>
            <a:ext cx="3920248" cy="2702780"/>
          </a:xfrm>
          <a:prstGeom prst="rect">
            <a:avLst/>
          </a:prstGeom>
        </p:spPr>
      </p:pic>
    </p:spTree>
    <p:extLst>
      <p:ext uri="{BB962C8B-B14F-4D97-AF65-F5344CB8AC3E}">
        <p14:creationId xmlns:p14="http://schemas.microsoft.com/office/powerpoint/2010/main" val="116832066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8658" y="200998"/>
            <a:ext cx="8534554" cy="510909"/>
          </a:xfrm>
        </p:spPr>
        <p:txBody>
          <a:bodyPr/>
          <a:lstStyle/>
          <a:p>
            <a:r>
              <a:rPr lang="en-US" dirty="0"/>
              <a:t>Phase 2 - prototyping</a:t>
            </a:r>
          </a:p>
        </p:txBody>
      </p:sp>
      <p:sp>
        <p:nvSpPr>
          <p:cNvPr id="3" name="Content Placeholder 2"/>
          <p:cNvSpPr>
            <a:spLocks noGrp="1"/>
          </p:cNvSpPr>
          <p:nvPr>
            <p:ph idx="1"/>
          </p:nvPr>
        </p:nvSpPr>
        <p:spPr>
          <a:xfrm>
            <a:off x="799792" y="1276678"/>
            <a:ext cx="6386199" cy="4842143"/>
          </a:xfrm>
        </p:spPr>
        <p:txBody>
          <a:bodyPr/>
          <a:lstStyle/>
          <a:p>
            <a:r>
              <a:rPr lang="en-US" dirty="0"/>
              <a:t>Implement new data structures</a:t>
            </a:r>
          </a:p>
          <a:p>
            <a:pPr lvl="1"/>
            <a:r>
              <a:rPr lang="en-US" dirty="0"/>
              <a:t>Evolve design/implementation by iterating between Paramesh &amp; </a:t>
            </a:r>
            <a:r>
              <a:rPr lang="en-US" dirty="0" err="1"/>
              <a:t>AMReX</a:t>
            </a:r>
            <a:endParaRPr lang="en-US" dirty="0"/>
          </a:p>
          <a:p>
            <a:r>
              <a:rPr lang="en-US" dirty="0"/>
              <a:t>Explore Grid/physics unit interface</a:t>
            </a:r>
          </a:p>
          <a:p>
            <a:pPr lvl="1"/>
            <a:r>
              <a:rPr lang="en-US" dirty="0" err="1">
                <a:latin typeface="American Typewriter" panose="02090604020004020304" pitchFamily="18" charset="77"/>
              </a:rPr>
              <a:t>simpleUnsplit</a:t>
            </a:r>
            <a:r>
              <a:rPr lang="en-US" dirty="0">
                <a:latin typeface="American Typewriter" panose="02090604020004020304" pitchFamily="18" charset="77"/>
              </a:rPr>
              <a:t> </a:t>
            </a:r>
            <a:r>
              <a:rPr lang="en-US" dirty="0"/>
              <a:t>Hydro unit</a:t>
            </a:r>
          </a:p>
          <a:p>
            <a:pPr lvl="1"/>
            <a:r>
              <a:rPr lang="en-US" dirty="0"/>
              <a:t>A simplified implementation </a:t>
            </a:r>
          </a:p>
          <a:p>
            <a:pPr lvl="2"/>
            <a:r>
              <a:rPr lang="en-US" dirty="0"/>
              <a:t>No need to be physically correct</a:t>
            </a:r>
          </a:p>
          <a:p>
            <a:pPr lvl="2"/>
            <a:r>
              <a:rPr lang="en-US" dirty="0"/>
              <a:t>Exercise the grid interface identically to the real solver</a:t>
            </a:r>
          </a:p>
          <a:p>
            <a:r>
              <a:rPr lang="en-US" dirty="0"/>
              <a:t>Discover use patterns of data structures and Grid unit interface</a:t>
            </a:r>
          </a:p>
          <a:p>
            <a:r>
              <a:rPr lang="en-US" dirty="0"/>
              <a:t>Adjust requirements &amp; interfaces</a:t>
            </a:r>
          </a:p>
        </p:txBody>
      </p:sp>
      <p:sp>
        <p:nvSpPr>
          <p:cNvPr id="4" name="Text Placeholder 3"/>
          <p:cNvSpPr>
            <a:spLocks noGrp="1"/>
          </p:cNvSpPr>
          <p:nvPr>
            <p:ph type="body" sz="quarter" idx="12"/>
          </p:nvPr>
        </p:nvSpPr>
        <p:spPr>
          <a:xfrm>
            <a:off x="1210311" y="739179"/>
            <a:ext cx="8372901" cy="499715"/>
          </a:xfrm>
        </p:spPr>
        <p:txBody>
          <a:bodyPr/>
          <a:lstStyle/>
          <a:p>
            <a:r>
              <a:rPr lang="en-US" dirty="0"/>
              <a:t>Quick, dirty, &amp; light</a:t>
            </a:r>
          </a:p>
        </p:txBody>
      </p:sp>
      <p:sp>
        <p:nvSpPr>
          <p:cNvPr id="5" name="Slide Number Placeholder 4"/>
          <p:cNvSpPr>
            <a:spLocks noGrp="1"/>
          </p:cNvSpPr>
          <p:nvPr>
            <p:ph type="sldNum" sz="quarter" idx="13"/>
          </p:nvPr>
        </p:nvSpPr>
        <p:spPr/>
        <p:txBody>
          <a:bodyPr/>
          <a:lstStyle/>
          <a:p>
            <a:endParaRPr lang="en-US" dirty="0"/>
          </a:p>
        </p:txBody>
      </p:sp>
      <p:pic>
        <p:nvPicPr>
          <p:cNvPr id="8" name="Content Placeholder 6">
            <a:extLst>
              <a:ext uri="{FF2B5EF4-FFF2-40B4-BE49-F238E27FC236}">
                <a16:creationId xmlns:a16="http://schemas.microsoft.com/office/drawing/2014/main" id="{D1725CE7-DB47-9B4D-A456-7B53B876087D}"/>
              </a:ext>
            </a:extLst>
          </p:cNvPr>
          <p:cNvPicPr>
            <a:picLocks noChangeAspect="1"/>
          </p:cNvPicPr>
          <p:nvPr/>
        </p:nvPicPr>
        <p:blipFill>
          <a:blip r:embed="rId3"/>
          <a:stretch>
            <a:fillRect/>
          </a:stretch>
        </p:blipFill>
        <p:spPr>
          <a:xfrm>
            <a:off x="7865514" y="1322569"/>
            <a:ext cx="3920248" cy="2702780"/>
          </a:xfrm>
          <a:prstGeom prst="rect">
            <a:avLst/>
          </a:prstGeom>
        </p:spPr>
      </p:pic>
    </p:spTree>
    <p:extLst>
      <p:ext uri="{BB962C8B-B14F-4D97-AF65-F5344CB8AC3E}">
        <p14:creationId xmlns:p14="http://schemas.microsoft.com/office/powerpoint/2010/main" val="13645868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8782" y="296695"/>
            <a:ext cx="8534554" cy="510909"/>
          </a:xfrm>
        </p:spPr>
        <p:txBody>
          <a:bodyPr/>
          <a:lstStyle/>
          <a:p>
            <a:r>
              <a:rPr lang="en-US" dirty="0"/>
              <a:t>Phase 3 - implementation</a:t>
            </a:r>
          </a:p>
        </p:txBody>
      </p:sp>
      <p:sp>
        <p:nvSpPr>
          <p:cNvPr id="3" name="Content Placeholder 2"/>
          <p:cNvSpPr>
            <a:spLocks noGrp="1"/>
          </p:cNvSpPr>
          <p:nvPr>
            <p:ph idx="1"/>
          </p:nvPr>
        </p:nvSpPr>
        <p:spPr>
          <a:xfrm>
            <a:off x="869604" y="1592867"/>
            <a:ext cx="7443123" cy="4176166"/>
          </a:xfrm>
        </p:spPr>
        <p:txBody>
          <a:bodyPr/>
          <a:lstStyle/>
          <a:p>
            <a:r>
              <a:rPr lang="en-US" dirty="0"/>
              <a:t>Derive &amp; implement lessons learned</a:t>
            </a:r>
          </a:p>
          <a:p>
            <a:pPr lvl="1"/>
            <a:r>
              <a:rPr lang="en-US" dirty="0"/>
              <a:t>Clean code &amp; inline documentation</a:t>
            </a:r>
          </a:p>
          <a:p>
            <a:r>
              <a:rPr lang="en-US" dirty="0"/>
              <a:t>Update </a:t>
            </a:r>
            <a:r>
              <a:rPr lang="en-US" dirty="0">
                <a:latin typeface="American Typewriter" panose="02090604020004020304" pitchFamily="18" charset="77"/>
              </a:rPr>
              <a:t>Unsplit</a:t>
            </a:r>
            <a:r>
              <a:rPr lang="en-US" dirty="0"/>
              <a:t> Hydro</a:t>
            </a:r>
          </a:p>
          <a:p>
            <a:r>
              <a:rPr lang="en-US" dirty="0"/>
              <a:t>Hybrid FLASH</a:t>
            </a:r>
          </a:p>
          <a:p>
            <a:pPr lvl="1"/>
            <a:r>
              <a:rPr lang="en-US" dirty="0" err="1"/>
              <a:t>AMReX</a:t>
            </a:r>
            <a:r>
              <a:rPr lang="en-US" dirty="0"/>
              <a:t> manages data</a:t>
            </a:r>
          </a:p>
          <a:p>
            <a:pPr lvl="1"/>
            <a:r>
              <a:rPr lang="en-US" dirty="0"/>
              <a:t>Paramesh drives AMR</a:t>
            </a:r>
          </a:p>
          <a:p>
            <a:r>
              <a:rPr lang="en-US" dirty="0"/>
              <a:t>Fully-functioning simulation with </a:t>
            </a:r>
            <a:r>
              <a:rPr lang="en-US" dirty="0" err="1"/>
              <a:t>AMReX</a:t>
            </a:r>
            <a:endParaRPr lang="en-US" dirty="0"/>
          </a:p>
          <a:p>
            <a:r>
              <a:rPr lang="en-US" dirty="0"/>
              <a:t>Prune old code</a:t>
            </a:r>
          </a:p>
        </p:txBody>
      </p:sp>
      <p:sp>
        <p:nvSpPr>
          <p:cNvPr id="4" name="Text Placeholder 3"/>
          <p:cNvSpPr>
            <a:spLocks noGrp="1"/>
          </p:cNvSpPr>
          <p:nvPr>
            <p:ph type="body" sz="quarter" idx="12"/>
          </p:nvPr>
        </p:nvSpPr>
        <p:spPr>
          <a:xfrm>
            <a:off x="1160435" y="891368"/>
            <a:ext cx="8372901" cy="499715"/>
          </a:xfrm>
        </p:spPr>
        <p:txBody>
          <a:bodyPr/>
          <a:lstStyle/>
          <a:p>
            <a:r>
              <a:rPr lang="en-US" dirty="0"/>
              <a:t>Toward quantifiable success &amp; Continuous Integration</a:t>
            </a:r>
          </a:p>
        </p:txBody>
      </p:sp>
      <p:sp>
        <p:nvSpPr>
          <p:cNvPr id="5" name="Slide Number Placeholder 4"/>
          <p:cNvSpPr>
            <a:spLocks noGrp="1"/>
          </p:cNvSpPr>
          <p:nvPr>
            <p:ph type="sldNum" sz="quarter" idx="13"/>
          </p:nvPr>
        </p:nvSpPr>
        <p:spPr/>
        <p:txBody>
          <a:bodyPr/>
          <a:lstStyle/>
          <a:p>
            <a:endParaRPr lang="en-US" dirty="0"/>
          </a:p>
        </p:txBody>
      </p:sp>
      <p:pic>
        <p:nvPicPr>
          <p:cNvPr id="8" name="Content Placeholder 6">
            <a:extLst>
              <a:ext uri="{FF2B5EF4-FFF2-40B4-BE49-F238E27FC236}">
                <a16:creationId xmlns:a16="http://schemas.microsoft.com/office/drawing/2014/main" id="{14FAF8D2-597A-954B-B566-18213163275F}"/>
              </a:ext>
            </a:extLst>
          </p:cNvPr>
          <p:cNvPicPr>
            <a:picLocks noChangeAspect="1"/>
          </p:cNvPicPr>
          <p:nvPr/>
        </p:nvPicPr>
        <p:blipFill>
          <a:blip r:embed="rId3"/>
          <a:stretch>
            <a:fillRect/>
          </a:stretch>
        </p:blipFill>
        <p:spPr>
          <a:xfrm>
            <a:off x="7398973" y="1602806"/>
            <a:ext cx="3920248" cy="2702780"/>
          </a:xfrm>
          <a:prstGeom prst="rect">
            <a:avLst/>
          </a:prstGeom>
        </p:spPr>
      </p:pic>
    </p:spTree>
    <p:extLst>
      <p:ext uri="{BB962C8B-B14F-4D97-AF65-F5344CB8AC3E}">
        <p14:creationId xmlns:p14="http://schemas.microsoft.com/office/powerpoint/2010/main" val="200194509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6442" cy="510909"/>
          </a:xfrm>
        </p:spPr>
        <p:txBody>
          <a:bodyPr/>
          <a:lstStyle/>
          <a:p>
            <a:r>
              <a:rPr lang="en-US" dirty="0"/>
              <a:t>Important Takeaways </a:t>
            </a:r>
          </a:p>
        </p:txBody>
      </p:sp>
      <p:sp>
        <p:nvSpPr>
          <p:cNvPr id="3" name="Content Placeholder 2"/>
          <p:cNvSpPr>
            <a:spLocks noGrp="1"/>
          </p:cNvSpPr>
          <p:nvPr>
            <p:ph idx="1"/>
          </p:nvPr>
        </p:nvSpPr>
        <p:spPr>
          <a:xfrm>
            <a:off x="528031" y="1418605"/>
            <a:ext cx="11058544" cy="4520503"/>
          </a:xfrm>
        </p:spPr>
        <p:txBody>
          <a:bodyPr>
            <a:normAutofit fontScale="92500" lnSpcReduction="20000"/>
          </a:bodyPr>
          <a:lstStyle/>
          <a:p>
            <a:r>
              <a:rPr lang="en-US" dirty="0"/>
              <a:t>Developers should know what the end code should be</a:t>
            </a:r>
          </a:p>
          <a:p>
            <a:pPr lvl="1"/>
            <a:r>
              <a:rPr lang="en-US" dirty="0"/>
              <a:t>They will do the code implementation</a:t>
            </a:r>
          </a:p>
          <a:p>
            <a:pPr lvl="1"/>
            <a:r>
              <a:rPr lang="en-US" dirty="0"/>
              <a:t>You may need to develop some </a:t>
            </a:r>
            <a:r>
              <a:rPr lang="en-US" dirty="0" err="1"/>
              <a:t>possibily</a:t>
            </a:r>
            <a:r>
              <a:rPr lang="en-US" dirty="0"/>
              <a:t> throwaway code</a:t>
            </a:r>
          </a:p>
          <a:p>
            <a:pPr lvl="2"/>
            <a:r>
              <a:rPr lang="en-US" dirty="0"/>
              <a:t>Often that ends up being useful in unexpected ways</a:t>
            </a:r>
          </a:p>
          <a:p>
            <a:pPr marL="0" indent="0">
              <a:buNone/>
            </a:pPr>
            <a:r>
              <a:rPr lang="en-US" b="1" dirty="0"/>
              <a:t>Process and policies are important</a:t>
            </a:r>
            <a:endParaRPr lang="en-US" dirty="0"/>
          </a:p>
          <a:p>
            <a:r>
              <a:rPr lang="en-US" dirty="0"/>
              <a:t>Managing co-existence of production and development</a:t>
            </a:r>
          </a:p>
          <a:p>
            <a:pPr lvl="1"/>
            <a:r>
              <a:rPr lang="en-US" dirty="0"/>
              <a:t>In this instance it was a separate repo – no challenge</a:t>
            </a:r>
          </a:p>
          <a:p>
            <a:r>
              <a:rPr lang="en-US" dirty="0"/>
              <a:t>Managing branch divergence</a:t>
            </a:r>
          </a:p>
          <a:p>
            <a:r>
              <a:rPr lang="en-US" dirty="0"/>
              <a:t>Any code pruning</a:t>
            </a:r>
          </a:p>
          <a:p>
            <a:r>
              <a:rPr lang="en-US" dirty="0"/>
              <a:t>Schedule of testing</a:t>
            </a:r>
          </a:p>
          <a:p>
            <a:r>
              <a:rPr lang="en-US" dirty="0"/>
              <a:t>Schedule of integration and release</a:t>
            </a:r>
          </a:p>
          <a:p>
            <a:pPr lvl="1"/>
            <a:r>
              <a:rPr lang="en-US" dirty="0"/>
              <a:t>Release may be external or just to the internal users</a:t>
            </a:r>
          </a:p>
        </p:txBody>
      </p:sp>
      <p:sp>
        <p:nvSpPr>
          <p:cNvPr id="4" name="Text Placeholder 3"/>
          <p:cNvSpPr>
            <a:spLocks noGrp="1"/>
          </p:cNvSpPr>
          <p:nvPr>
            <p:ph type="body" sz="quarter" idx="12"/>
          </p:nvPr>
        </p:nvSpPr>
        <p:spPr>
          <a:xfrm>
            <a:off x="513931" y="918891"/>
            <a:ext cx="11160961" cy="499715"/>
          </a:xfrm>
        </p:spPr>
        <p:txBody>
          <a:bodyPr/>
          <a:lstStyle/>
          <a:p>
            <a:r>
              <a:rPr lang="en-US" dirty="0"/>
              <a:t>Procedures and policies</a:t>
            </a:r>
          </a:p>
        </p:txBody>
      </p:sp>
      <p:sp>
        <p:nvSpPr>
          <p:cNvPr id="5" name="Slide Number Placeholder 4"/>
          <p:cNvSpPr>
            <a:spLocks noGrp="1"/>
          </p:cNvSpPr>
          <p:nvPr>
            <p:ph type="sldNum" sz="quarter" idx="13"/>
          </p:nvPr>
        </p:nvSpPr>
        <p:spPr/>
        <p:txBody>
          <a:bodyPr/>
          <a:lstStyle/>
          <a:p>
            <a:endParaRPr lang="en-US" dirty="0"/>
          </a:p>
        </p:txBody>
      </p:sp>
    </p:spTree>
    <p:extLst>
      <p:ext uri="{BB962C8B-B14F-4D97-AF65-F5344CB8AC3E}">
        <p14:creationId xmlns:p14="http://schemas.microsoft.com/office/powerpoint/2010/main" val="145704834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699172B-778A-2947-9C4B-DBBD6A70A1D0}"/>
              </a:ext>
            </a:extLst>
          </p:cNvPr>
          <p:cNvSpPr>
            <a:spLocks noGrp="1"/>
          </p:cNvSpPr>
          <p:nvPr>
            <p:ph type="ctrTitle"/>
          </p:nvPr>
        </p:nvSpPr>
        <p:spPr>
          <a:xfrm>
            <a:off x="3177633" y="503144"/>
            <a:ext cx="8292316" cy="594136"/>
          </a:xfrm>
        </p:spPr>
        <p:txBody>
          <a:bodyPr/>
          <a:lstStyle/>
          <a:p>
            <a:r>
              <a:rPr lang="en-US" dirty="0"/>
              <a:t>Other resources</a:t>
            </a:r>
          </a:p>
        </p:txBody>
      </p:sp>
      <p:sp>
        <p:nvSpPr>
          <p:cNvPr id="5" name="Rectangle 4">
            <a:extLst>
              <a:ext uri="{FF2B5EF4-FFF2-40B4-BE49-F238E27FC236}">
                <a16:creationId xmlns:a16="http://schemas.microsoft.com/office/drawing/2014/main" id="{070ADB8E-B746-0E4A-AE46-0B7B889565C4}"/>
              </a:ext>
            </a:extLst>
          </p:cNvPr>
          <p:cNvSpPr/>
          <p:nvPr/>
        </p:nvSpPr>
        <p:spPr>
          <a:xfrm>
            <a:off x="3276600" y="1600200"/>
            <a:ext cx="8077200" cy="4183838"/>
          </a:xfrm>
          <a:prstGeom prst="rect">
            <a:avLst/>
          </a:prstGeom>
        </p:spPr>
        <p:txBody>
          <a:bodyPr wrap="square">
            <a:noAutofit/>
          </a:bodyPr>
          <a:lstStyle/>
          <a:p>
            <a:pPr marL="0" indent="0">
              <a:lnSpc>
                <a:spcPct val="81000"/>
              </a:lnSpc>
              <a:spcBef>
                <a:spcPts val="0"/>
              </a:spcBef>
              <a:buSzTx/>
              <a:buNone/>
              <a:defRPr sz="1500" b="1"/>
            </a:pPr>
            <a:r>
              <a:rPr lang="en-US" dirty="0"/>
              <a:t>Software testing levels and definitions:</a:t>
            </a:r>
            <a:endParaRPr lang="en-US" sz="4000" dirty="0"/>
          </a:p>
          <a:p>
            <a:pPr marL="0" indent="0">
              <a:lnSpc>
                <a:spcPct val="81000"/>
              </a:lnSpc>
              <a:spcBef>
                <a:spcPts val="0"/>
              </a:spcBef>
              <a:buSzTx/>
              <a:buNone/>
              <a:defRPr sz="1500"/>
            </a:pPr>
            <a:r>
              <a:rPr lang="en-US" dirty="0"/>
              <a:t>http://</a:t>
            </a:r>
            <a:r>
              <a:rPr lang="en-US" dirty="0" err="1"/>
              <a:t>www.tutorialspoint.com</a:t>
            </a:r>
            <a:r>
              <a:rPr lang="en-US" dirty="0"/>
              <a:t>/</a:t>
            </a:r>
            <a:r>
              <a:rPr lang="en-US" dirty="0" err="1"/>
              <a:t>software_testing</a:t>
            </a:r>
            <a:r>
              <a:rPr lang="en-US" dirty="0"/>
              <a:t>/</a:t>
            </a:r>
            <a:r>
              <a:rPr lang="en-US" dirty="0" err="1"/>
              <a:t>software_testing_levels.htm</a:t>
            </a:r>
            <a:r>
              <a:rPr lang="en-US" dirty="0"/>
              <a:t> </a:t>
            </a:r>
            <a:endParaRPr lang="en-US" sz="4000" dirty="0"/>
          </a:p>
          <a:p>
            <a:pPr marL="0" indent="0">
              <a:lnSpc>
                <a:spcPct val="81000"/>
              </a:lnSpc>
              <a:spcBef>
                <a:spcPts val="0"/>
              </a:spcBef>
              <a:buSzTx/>
              <a:buNone/>
              <a:defRPr sz="1800" b="1"/>
            </a:pPr>
            <a:endParaRPr lang="en-US" sz="1400" dirty="0"/>
          </a:p>
          <a:p>
            <a:r>
              <a:rPr lang="en-US" sz="1400" b="1" dirty="0"/>
              <a:t>Working Effectively with Legacy Code</a:t>
            </a:r>
            <a:r>
              <a:rPr lang="en-US" sz="1400" dirty="0"/>
              <a:t>, Michael Feathers.  The legacy software change algorithm described in this book is very straight-forward and powerful for anyone working on a code that has insufficient testing.</a:t>
            </a:r>
          </a:p>
          <a:p>
            <a:pPr marL="0" indent="0">
              <a:lnSpc>
                <a:spcPct val="81000"/>
              </a:lnSpc>
              <a:spcBef>
                <a:spcPts val="0"/>
              </a:spcBef>
              <a:buSzTx/>
              <a:buNone/>
              <a:defRPr sz="1800"/>
            </a:pPr>
            <a:endParaRPr lang="en-US" sz="1400" dirty="0"/>
          </a:p>
          <a:p>
            <a:pPr>
              <a:lnSpc>
                <a:spcPct val="81000"/>
              </a:lnSpc>
              <a:spcBef>
                <a:spcPts val="0"/>
              </a:spcBef>
              <a:defRPr sz="1800"/>
            </a:pPr>
            <a:r>
              <a:rPr lang="en-US" sz="1400" b="1" dirty="0"/>
              <a:t>Code Complete</a:t>
            </a:r>
            <a:r>
              <a:rPr lang="en-US" sz="1400" dirty="0"/>
              <a:t>, Steve McConnell.  Includes testing advice.</a:t>
            </a:r>
          </a:p>
          <a:p>
            <a:pPr marL="0" indent="0">
              <a:lnSpc>
                <a:spcPct val="81000"/>
              </a:lnSpc>
              <a:spcBef>
                <a:spcPts val="0"/>
              </a:spcBef>
              <a:buSzTx/>
              <a:buNone/>
              <a:defRPr sz="1800"/>
            </a:pPr>
            <a:endParaRPr lang="en-US" sz="1400" dirty="0"/>
          </a:p>
          <a:p>
            <a:r>
              <a:rPr lang="en-US" sz="1400" b="1" dirty="0"/>
              <a:t>Software Carpentry</a:t>
            </a:r>
            <a:r>
              <a:rPr lang="en-US" sz="1400" dirty="0"/>
              <a:t>: http://</a:t>
            </a:r>
            <a:r>
              <a:rPr lang="en-US" sz="1400" dirty="0" err="1"/>
              <a:t>katyhuff.github.io</a:t>
            </a:r>
            <a:r>
              <a:rPr lang="en-US" sz="1400" dirty="0"/>
              <a:t>/python-testing/</a:t>
            </a:r>
          </a:p>
          <a:p>
            <a:r>
              <a:rPr lang="en-US" dirty="0"/>
              <a:t> </a:t>
            </a:r>
            <a:endParaRPr lang="en-US" sz="1400" dirty="0"/>
          </a:p>
          <a:p>
            <a:r>
              <a:rPr lang="en-US" sz="1400" b="1" dirty="0"/>
              <a:t>Tutorial from Udacity</a:t>
            </a:r>
            <a:r>
              <a:rPr lang="en-US" sz="1400" dirty="0"/>
              <a:t>: https://</a:t>
            </a:r>
            <a:r>
              <a:rPr lang="en-US" sz="1400" dirty="0" err="1"/>
              <a:t>www.udacity.com</a:t>
            </a:r>
            <a:r>
              <a:rPr lang="en-US" sz="1400" dirty="0"/>
              <a:t>/course/software-testing--cs258</a:t>
            </a:r>
          </a:p>
          <a:p>
            <a:r>
              <a:rPr lang="en-US" dirty="0"/>
              <a:t> </a:t>
            </a:r>
            <a:endParaRPr lang="en-US" sz="1400" dirty="0"/>
          </a:p>
          <a:p>
            <a:pPr marL="0" indent="0">
              <a:lnSpc>
                <a:spcPct val="81000"/>
              </a:lnSpc>
              <a:spcBef>
                <a:spcPts val="0"/>
              </a:spcBef>
              <a:buSzTx/>
              <a:buNone/>
              <a:defRPr sz="1500" b="1"/>
            </a:pPr>
            <a:r>
              <a:rPr lang="en-US" dirty="0"/>
              <a:t>Papers on testing:</a:t>
            </a:r>
            <a:endParaRPr lang="en-US" sz="4000" dirty="0"/>
          </a:p>
          <a:p>
            <a:pPr marL="0" indent="0">
              <a:lnSpc>
                <a:spcPct val="81000"/>
              </a:lnSpc>
              <a:spcBef>
                <a:spcPts val="0"/>
              </a:spcBef>
              <a:buSzTx/>
              <a:buNone/>
              <a:defRPr sz="1500"/>
            </a:pPr>
            <a:r>
              <a:rPr lang="en-US" dirty="0"/>
              <a:t>http://</a:t>
            </a:r>
            <a:r>
              <a:rPr lang="en-US" dirty="0" err="1"/>
              <a:t>www.sciencedirect.com</a:t>
            </a:r>
            <a:r>
              <a:rPr lang="en-US" dirty="0"/>
              <a:t>/science/article/</a:t>
            </a:r>
            <a:r>
              <a:rPr lang="en-US" dirty="0" err="1"/>
              <a:t>pii</a:t>
            </a:r>
            <a:r>
              <a:rPr lang="en-US" dirty="0"/>
              <a:t>/S0950584914001232 </a:t>
            </a:r>
            <a:endParaRPr lang="en-US" sz="4000" dirty="0"/>
          </a:p>
          <a:p>
            <a:pPr marL="0" indent="0">
              <a:lnSpc>
                <a:spcPct val="81000"/>
              </a:lnSpc>
              <a:spcBef>
                <a:spcPts val="0"/>
              </a:spcBef>
              <a:buSzTx/>
              <a:buNone/>
              <a:defRPr sz="1500"/>
            </a:pPr>
            <a:r>
              <a:rPr lang="en-US" dirty="0"/>
              <a:t>https://</a:t>
            </a:r>
            <a:r>
              <a:rPr lang="en-US" dirty="0" err="1"/>
              <a:t>www.researchgate.net</a:t>
            </a:r>
            <a:r>
              <a:rPr lang="en-US" dirty="0"/>
              <a:t>/publication/264697060_Ongoing_verification_of_a_multiphysics_community_code_FLASH </a:t>
            </a:r>
            <a:endParaRPr lang="en-US" sz="4000" dirty="0"/>
          </a:p>
          <a:p>
            <a:pPr marL="0" indent="0">
              <a:lnSpc>
                <a:spcPct val="81000"/>
              </a:lnSpc>
              <a:spcBef>
                <a:spcPts val="0"/>
              </a:spcBef>
              <a:buSzTx/>
              <a:buNone/>
              <a:defRPr sz="1800" b="1"/>
            </a:pPr>
            <a:endParaRPr lang="en-US" sz="1400" dirty="0"/>
          </a:p>
          <a:p>
            <a:pPr marL="0" indent="0">
              <a:lnSpc>
                <a:spcPct val="81000"/>
              </a:lnSpc>
              <a:spcBef>
                <a:spcPts val="0"/>
              </a:spcBef>
              <a:buSzTx/>
              <a:buNone/>
              <a:defRPr sz="1500" b="1"/>
            </a:pPr>
            <a:r>
              <a:rPr lang="en-US" dirty="0"/>
              <a:t>Resources for </a:t>
            </a:r>
            <a:r>
              <a:rPr lang="en-US" dirty="0" err="1"/>
              <a:t>Trilinos</a:t>
            </a:r>
            <a:r>
              <a:rPr lang="en-US" dirty="0"/>
              <a:t> testing:</a:t>
            </a:r>
            <a:endParaRPr lang="en-US" sz="4000" dirty="0"/>
          </a:p>
          <a:p>
            <a:pPr marL="0" indent="0">
              <a:lnSpc>
                <a:spcPct val="81000"/>
              </a:lnSpc>
              <a:spcBef>
                <a:spcPts val="0"/>
              </a:spcBef>
              <a:buSzTx/>
              <a:buNone/>
              <a:defRPr sz="1500"/>
            </a:pPr>
            <a:r>
              <a:rPr lang="en-US" dirty="0" err="1"/>
              <a:t>Trilinos</a:t>
            </a:r>
            <a:r>
              <a:rPr lang="en-US" dirty="0"/>
              <a:t> testing policy: https://</a:t>
            </a:r>
            <a:r>
              <a:rPr lang="en-US" dirty="0" err="1"/>
              <a:t>github.com</a:t>
            </a:r>
            <a:r>
              <a:rPr lang="en-US" dirty="0"/>
              <a:t>/</a:t>
            </a:r>
            <a:r>
              <a:rPr lang="en-US" dirty="0" err="1"/>
              <a:t>trilinos</a:t>
            </a:r>
            <a:r>
              <a:rPr lang="en-US" dirty="0"/>
              <a:t>/</a:t>
            </a:r>
            <a:r>
              <a:rPr lang="en-US" dirty="0" err="1"/>
              <a:t>Trilinos</a:t>
            </a:r>
            <a:r>
              <a:rPr lang="en-US" dirty="0"/>
              <a:t>/wiki/</a:t>
            </a:r>
            <a:r>
              <a:rPr lang="en-US" dirty="0" err="1"/>
              <a:t>Trilinos</a:t>
            </a:r>
            <a:r>
              <a:rPr lang="en-US" dirty="0"/>
              <a:t>-Testing-Policy</a:t>
            </a:r>
            <a:endParaRPr lang="en-US" sz="4000" dirty="0"/>
          </a:p>
          <a:p>
            <a:pPr marL="0" indent="0">
              <a:lnSpc>
                <a:spcPct val="81000"/>
              </a:lnSpc>
              <a:spcBef>
                <a:spcPts val="0"/>
              </a:spcBef>
              <a:buSzTx/>
              <a:buNone/>
              <a:defRPr sz="1500"/>
            </a:pPr>
            <a:r>
              <a:rPr lang="en-US" dirty="0" err="1"/>
              <a:t>Trilinos</a:t>
            </a:r>
            <a:r>
              <a:rPr lang="en-US" dirty="0"/>
              <a:t> test harness: https://</a:t>
            </a:r>
            <a:r>
              <a:rPr lang="en-US" dirty="0" err="1"/>
              <a:t>github.com</a:t>
            </a:r>
            <a:r>
              <a:rPr lang="en-US" dirty="0"/>
              <a:t>/</a:t>
            </a:r>
            <a:r>
              <a:rPr lang="en-US" dirty="0" err="1"/>
              <a:t>trilinos</a:t>
            </a:r>
            <a:r>
              <a:rPr lang="en-US" dirty="0"/>
              <a:t>/</a:t>
            </a:r>
            <a:r>
              <a:rPr lang="en-US" dirty="0" err="1"/>
              <a:t>Trilinos</a:t>
            </a:r>
            <a:r>
              <a:rPr lang="en-US" dirty="0"/>
              <a:t>/wiki/Policies--%7C-Testing</a:t>
            </a:r>
          </a:p>
          <a:p>
            <a:pPr marL="0" indent="0">
              <a:buNone/>
            </a:pPr>
            <a:endParaRPr lang="en-US" dirty="0"/>
          </a:p>
        </p:txBody>
      </p:sp>
    </p:spTree>
    <p:extLst>
      <p:ext uri="{BB962C8B-B14F-4D97-AF65-F5344CB8AC3E}">
        <p14:creationId xmlns:p14="http://schemas.microsoft.com/office/powerpoint/2010/main" val="39139420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B38DDAD-3F9C-AC4F-A5FD-450E33F06672}"/>
              </a:ext>
            </a:extLst>
          </p:cNvPr>
          <p:cNvPicPr>
            <a:picLocks noChangeAspect="1"/>
          </p:cNvPicPr>
          <p:nvPr/>
        </p:nvPicPr>
        <p:blipFill>
          <a:blip r:embed="rId2"/>
          <a:stretch>
            <a:fillRect/>
          </a:stretch>
        </p:blipFill>
        <p:spPr>
          <a:xfrm>
            <a:off x="395926" y="1124654"/>
            <a:ext cx="7315200" cy="4141410"/>
          </a:xfrm>
          <a:prstGeom prst="rect">
            <a:avLst/>
          </a:prstGeom>
        </p:spPr>
      </p:pic>
      <p:sp>
        <p:nvSpPr>
          <p:cNvPr id="3" name="Title 1">
            <a:extLst>
              <a:ext uri="{FF2B5EF4-FFF2-40B4-BE49-F238E27FC236}">
                <a16:creationId xmlns:a16="http://schemas.microsoft.com/office/drawing/2014/main" id="{751C3202-86CA-8A4F-9676-1D487D0263F1}"/>
              </a:ext>
            </a:extLst>
          </p:cNvPr>
          <p:cNvSpPr>
            <a:spLocks noGrp="1"/>
          </p:cNvSpPr>
          <p:nvPr>
            <p:ph type="title"/>
          </p:nvPr>
        </p:nvSpPr>
        <p:spPr>
          <a:xfrm>
            <a:off x="365760" y="411480"/>
            <a:ext cx="11376442" cy="510909"/>
          </a:xfrm>
        </p:spPr>
        <p:txBody>
          <a:bodyPr/>
          <a:lstStyle/>
          <a:p>
            <a:r>
              <a:rPr lang="en-US" dirty="0"/>
              <a:t>Look at the Running Example</a:t>
            </a:r>
          </a:p>
        </p:txBody>
      </p:sp>
      <p:sp>
        <p:nvSpPr>
          <p:cNvPr id="5" name="Content Placeholder 2">
            <a:extLst>
              <a:ext uri="{FF2B5EF4-FFF2-40B4-BE49-F238E27FC236}">
                <a16:creationId xmlns:a16="http://schemas.microsoft.com/office/drawing/2014/main" id="{A171101B-6E48-1348-B025-173671AB4A36}"/>
              </a:ext>
            </a:extLst>
          </p:cNvPr>
          <p:cNvSpPr txBox="1">
            <a:spLocks/>
          </p:cNvSpPr>
          <p:nvPr/>
        </p:nvSpPr>
        <p:spPr bwMode="auto">
          <a:xfrm>
            <a:off x="7836125" y="1877694"/>
            <a:ext cx="3362919" cy="3102612"/>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baseline="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a:t>Link to the code</a:t>
            </a:r>
          </a:p>
          <a:p>
            <a:r>
              <a:rPr lang="en-US" dirty="0"/>
              <a:t>Monolithic code</a:t>
            </a:r>
          </a:p>
          <a:p>
            <a:r>
              <a:rPr lang="en-US" dirty="0"/>
              <a:t>Make it modular and more maintainable</a:t>
            </a:r>
          </a:p>
        </p:txBody>
      </p:sp>
    </p:spTree>
    <p:extLst>
      <p:ext uri="{BB962C8B-B14F-4D97-AF65-F5344CB8AC3E}">
        <p14:creationId xmlns:p14="http://schemas.microsoft.com/office/powerpoint/2010/main" val="296936230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To have good outcome from refactoring</a:t>
            </a:r>
          </a:p>
          <a:p>
            <a:pPr marL="514350" indent="-514350">
              <a:buFont typeface="+mj-lt"/>
              <a:buAutoNum type="arabicPeriod"/>
            </a:pPr>
            <a:r>
              <a:rPr lang="en-US" dirty="0"/>
              <a:t>Know why</a:t>
            </a:r>
          </a:p>
          <a:p>
            <a:pPr marL="514350" indent="-514350">
              <a:buFont typeface="+mj-lt"/>
              <a:buAutoNum type="arabicPeriod"/>
            </a:pPr>
            <a:r>
              <a:rPr lang="en-US" dirty="0"/>
              <a:t>Know how much</a:t>
            </a:r>
          </a:p>
          <a:p>
            <a:pPr marL="514350" indent="-514350">
              <a:buFont typeface="+mj-lt"/>
              <a:buAutoNum type="arabicPeriod"/>
            </a:pPr>
            <a:r>
              <a:rPr lang="en-US" dirty="0"/>
              <a:t>Know the cost</a:t>
            </a:r>
          </a:p>
          <a:p>
            <a:pPr marL="514350" indent="-514350">
              <a:buFont typeface="+mj-lt"/>
              <a:buAutoNum type="arabicPeriod"/>
            </a:pPr>
            <a:r>
              <a:rPr lang="en-US" dirty="0"/>
              <a:t>Plan</a:t>
            </a:r>
          </a:p>
          <a:p>
            <a:pPr marL="514350" indent="-514350">
              <a:buFont typeface="+mj-lt"/>
              <a:buAutoNum type="arabicPeriod"/>
            </a:pPr>
            <a:r>
              <a:rPr lang="en-US" dirty="0"/>
              <a:t>Have strong testing and verification</a:t>
            </a:r>
          </a:p>
          <a:p>
            <a:pPr marL="514350" indent="-514350">
              <a:buFont typeface="+mj-lt"/>
              <a:buAutoNum type="arabicPeriod"/>
            </a:pPr>
            <a:r>
              <a:rPr lang="en-US" dirty="0"/>
              <a:t>Get buy-in from stakeholders</a:t>
            </a:r>
          </a:p>
        </p:txBody>
      </p:sp>
    </p:spTree>
    <p:extLst>
      <p:ext uri="{BB962C8B-B14F-4D97-AF65-F5344CB8AC3E}">
        <p14:creationId xmlns:p14="http://schemas.microsoft.com/office/powerpoint/2010/main" val="224295001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6191" y="456625"/>
            <a:ext cx="11321983" cy="1109706"/>
          </a:xfrm>
        </p:spPr>
        <p:txBody>
          <a:bodyPr/>
          <a:lstStyle/>
          <a:p>
            <a:r>
              <a:rPr lang="en-US" dirty="0"/>
              <a:t>What is Refactoring </a:t>
            </a:r>
            <a:br>
              <a:rPr lang="en-US" dirty="0"/>
            </a:br>
            <a:endParaRPr lang="en-US" dirty="0">
              <a:solidFill>
                <a:srgbClr val="FF0000"/>
              </a:solidFill>
            </a:endParaRPr>
          </a:p>
        </p:txBody>
      </p:sp>
      <p:sp>
        <p:nvSpPr>
          <p:cNvPr id="5" name="Slide Number Placeholder 4"/>
          <p:cNvSpPr>
            <a:spLocks noGrp="1"/>
          </p:cNvSpPr>
          <p:nvPr>
            <p:ph type="sldNum" sz="quarter" idx="13"/>
          </p:nvPr>
        </p:nvSpPr>
        <p:spPr/>
        <p:txBody>
          <a:bodyPr/>
          <a:lstStyle/>
          <a:p>
            <a:endParaRPr lang="en-US" dirty="0"/>
          </a:p>
        </p:txBody>
      </p:sp>
      <p:sp>
        <p:nvSpPr>
          <p:cNvPr id="8" name="Content Placeholder 2">
            <a:extLst>
              <a:ext uri="{FF2B5EF4-FFF2-40B4-BE49-F238E27FC236}">
                <a16:creationId xmlns:a16="http://schemas.microsoft.com/office/drawing/2014/main" id="{5D30512F-71BE-C842-A3D2-4229E91863BB}"/>
              </a:ext>
            </a:extLst>
          </p:cNvPr>
          <p:cNvSpPr>
            <a:spLocks noGrp="1"/>
          </p:cNvSpPr>
          <p:nvPr>
            <p:ph idx="1"/>
          </p:nvPr>
        </p:nvSpPr>
        <p:spPr>
          <a:xfrm>
            <a:off x="365758" y="1928191"/>
            <a:ext cx="5927035" cy="4015409"/>
          </a:xfrm>
        </p:spPr>
        <p:txBody>
          <a:bodyPr>
            <a:normAutofit/>
          </a:bodyPr>
          <a:lstStyle/>
          <a:p>
            <a:pPr marL="0" indent="0">
              <a:buNone/>
            </a:pPr>
            <a:r>
              <a:rPr lang="en-US" dirty="0">
                <a:solidFill>
                  <a:srgbClr val="FF0000"/>
                </a:solidFill>
              </a:rPr>
              <a:t>Definition: Refactoring is a disciplined technique for restructuring an existing body of code, altering its internal structure without changing its external behavior.</a:t>
            </a:r>
          </a:p>
          <a:p>
            <a:r>
              <a:rPr lang="en-US" dirty="0"/>
              <a:t>Different from development</a:t>
            </a:r>
          </a:p>
          <a:p>
            <a:pPr lvl="1"/>
            <a:r>
              <a:rPr lang="en-US" dirty="0"/>
              <a:t>You have a working code </a:t>
            </a:r>
          </a:p>
          <a:p>
            <a:pPr lvl="1"/>
            <a:r>
              <a:rPr lang="en-US" dirty="0"/>
              <a:t>You know and understand the behavior</a:t>
            </a:r>
          </a:p>
          <a:p>
            <a:pPr lvl="1"/>
            <a:r>
              <a:rPr lang="en-US" dirty="0"/>
              <a:t>You have a baseline that you can use for comparison</a:t>
            </a:r>
          </a:p>
          <a:p>
            <a:pPr marL="0" indent="0">
              <a:buNone/>
            </a:pPr>
            <a:endParaRPr lang="en-US" dirty="0"/>
          </a:p>
          <a:p>
            <a:pPr lvl="1"/>
            <a:endParaRPr lang="en-US" dirty="0"/>
          </a:p>
          <a:p>
            <a:pPr marL="684212" lvl="2" indent="0">
              <a:buNone/>
            </a:pPr>
            <a:endParaRPr lang="en-US" dirty="0"/>
          </a:p>
        </p:txBody>
      </p:sp>
    </p:spTree>
    <p:extLst>
      <p:ext uri="{BB962C8B-B14F-4D97-AF65-F5344CB8AC3E}">
        <p14:creationId xmlns:p14="http://schemas.microsoft.com/office/powerpoint/2010/main" val="318820876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6191" y="456625"/>
            <a:ext cx="11321983" cy="1109706"/>
          </a:xfrm>
        </p:spPr>
        <p:txBody>
          <a:bodyPr/>
          <a:lstStyle/>
          <a:p>
            <a:r>
              <a:rPr lang="en-US" dirty="0"/>
              <a:t>What is Refactoring </a:t>
            </a:r>
            <a:br>
              <a:rPr lang="en-US" dirty="0"/>
            </a:br>
            <a:endParaRPr lang="en-US" dirty="0">
              <a:solidFill>
                <a:srgbClr val="FF0000"/>
              </a:solidFill>
            </a:endParaRPr>
          </a:p>
        </p:txBody>
      </p:sp>
      <p:sp>
        <p:nvSpPr>
          <p:cNvPr id="5" name="Slide Number Placeholder 4"/>
          <p:cNvSpPr>
            <a:spLocks noGrp="1"/>
          </p:cNvSpPr>
          <p:nvPr>
            <p:ph type="sldNum" sz="quarter" idx="13"/>
          </p:nvPr>
        </p:nvSpPr>
        <p:spPr/>
        <p:txBody>
          <a:bodyPr/>
          <a:lstStyle/>
          <a:p>
            <a:endParaRPr lang="en-US" dirty="0"/>
          </a:p>
        </p:txBody>
      </p:sp>
      <p:sp>
        <p:nvSpPr>
          <p:cNvPr id="8" name="Content Placeholder 2">
            <a:extLst>
              <a:ext uri="{FF2B5EF4-FFF2-40B4-BE49-F238E27FC236}">
                <a16:creationId xmlns:a16="http://schemas.microsoft.com/office/drawing/2014/main" id="{5D30512F-71BE-C842-A3D2-4229E91863BB}"/>
              </a:ext>
            </a:extLst>
          </p:cNvPr>
          <p:cNvSpPr>
            <a:spLocks noGrp="1"/>
          </p:cNvSpPr>
          <p:nvPr>
            <p:ph idx="1"/>
          </p:nvPr>
        </p:nvSpPr>
        <p:spPr>
          <a:xfrm>
            <a:off x="365758" y="1928191"/>
            <a:ext cx="5927035" cy="4015409"/>
          </a:xfrm>
        </p:spPr>
        <p:txBody>
          <a:bodyPr>
            <a:normAutofit/>
          </a:bodyPr>
          <a:lstStyle/>
          <a:p>
            <a:pPr marL="0" indent="0">
              <a:buNone/>
            </a:pPr>
            <a:r>
              <a:rPr lang="en-US" dirty="0">
                <a:solidFill>
                  <a:srgbClr val="FF0000"/>
                </a:solidFill>
              </a:rPr>
              <a:t>Definition: Refactoring is a disciplined technique for restructuring an existing body of code, altering its internal structure without changing its external behavior.</a:t>
            </a:r>
          </a:p>
          <a:p>
            <a:r>
              <a:rPr lang="en-US" dirty="0"/>
              <a:t>Different from development</a:t>
            </a:r>
          </a:p>
          <a:p>
            <a:pPr lvl="1"/>
            <a:r>
              <a:rPr lang="en-US" dirty="0"/>
              <a:t>You have a working code </a:t>
            </a:r>
          </a:p>
          <a:p>
            <a:pPr lvl="1"/>
            <a:r>
              <a:rPr lang="en-US" dirty="0"/>
              <a:t>You know and understand the behavior</a:t>
            </a:r>
          </a:p>
          <a:p>
            <a:pPr lvl="1"/>
            <a:r>
              <a:rPr lang="en-US" dirty="0"/>
              <a:t>You have a baseline that you can use for comparison</a:t>
            </a:r>
          </a:p>
          <a:p>
            <a:pPr marL="0" indent="0">
              <a:buNone/>
            </a:pPr>
            <a:endParaRPr lang="en-US" dirty="0"/>
          </a:p>
          <a:p>
            <a:pPr lvl="1"/>
            <a:endParaRPr lang="en-US" dirty="0"/>
          </a:p>
          <a:p>
            <a:pPr marL="684212" lvl="2" indent="0">
              <a:buNone/>
            </a:pPr>
            <a:endParaRPr lang="en-US" dirty="0"/>
          </a:p>
        </p:txBody>
      </p:sp>
      <p:sp>
        <p:nvSpPr>
          <p:cNvPr id="6" name="Content Placeholder 2">
            <a:extLst>
              <a:ext uri="{FF2B5EF4-FFF2-40B4-BE49-F238E27FC236}">
                <a16:creationId xmlns:a16="http://schemas.microsoft.com/office/drawing/2014/main" id="{A3969DB6-AB62-0A43-A6B7-8B07C828C355}"/>
              </a:ext>
            </a:extLst>
          </p:cNvPr>
          <p:cNvSpPr txBox="1">
            <a:spLocks/>
          </p:cNvSpPr>
          <p:nvPr/>
        </p:nvSpPr>
        <p:spPr bwMode="auto">
          <a:xfrm>
            <a:off x="6292794" y="1566331"/>
            <a:ext cx="4971554" cy="4204252"/>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baseline="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charset="0"/>
              <a:buNone/>
            </a:pPr>
            <a:endParaRPr lang="en-US" dirty="0"/>
          </a:p>
          <a:p>
            <a:r>
              <a:rPr lang="en-US" dirty="0"/>
              <a:t>General motivations</a:t>
            </a:r>
          </a:p>
          <a:p>
            <a:pPr lvl="1"/>
            <a:r>
              <a:rPr lang="en-US" dirty="0"/>
              <a:t>Modularity enhancement </a:t>
            </a:r>
          </a:p>
          <a:p>
            <a:pPr lvl="2"/>
            <a:r>
              <a:rPr lang="en-US" dirty="0"/>
              <a:t>Improve sustainability</a:t>
            </a:r>
          </a:p>
          <a:p>
            <a:pPr lvl="1"/>
            <a:r>
              <a:rPr lang="en-US" dirty="0"/>
              <a:t>Release to outside users</a:t>
            </a:r>
          </a:p>
          <a:p>
            <a:pPr lvl="2"/>
            <a:r>
              <a:rPr lang="en-US" dirty="0"/>
              <a:t>Easier to use and understand</a:t>
            </a:r>
          </a:p>
          <a:p>
            <a:pPr lvl="1"/>
            <a:r>
              <a:rPr lang="en-US" dirty="0"/>
              <a:t>Port to new platforms</a:t>
            </a:r>
          </a:p>
          <a:p>
            <a:pPr lvl="2"/>
            <a:r>
              <a:rPr lang="en-US" dirty="0"/>
              <a:t>Performance portability</a:t>
            </a:r>
          </a:p>
          <a:p>
            <a:pPr lvl="1"/>
            <a:r>
              <a:rPr lang="en-US" dirty="0"/>
              <a:t>Expand capabilities</a:t>
            </a:r>
          </a:p>
          <a:p>
            <a:pPr lvl="2"/>
            <a:r>
              <a:rPr lang="en-US" dirty="0"/>
              <a:t>Structural flexibility</a:t>
            </a:r>
          </a:p>
          <a:p>
            <a:pPr marL="0" indent="0">
              <a:buFont typeface="Arial" charset="0"/>
              <a:buNone/>
            </a:pPr>
            <a:endParaRPr lang="en-US" dirty="0"/>
          </a:p>
          <a:p>
            <a:pPr lvl="1"/>
            <a:endParaRPr lang="en-US" dirty="0"/>
          </a:p>
          <a:p>
            <a:pPr marL="684212" lvl="2" indent="0">
              <a:buFont typeface="Arial" charset="0"/>
              <a:buNone/>
            </a:pPr>
            <a:endParaRPr lang="en-US" dirty="0"/>
          </a:p>
        </p:txBody>
      </p:sp>
    </p:spTree>
    <p:extLst>
      <p:ext uri="{BB962C8B-B14F-4D97-AF65-F5344CB8AC3E}">
        <p14:creationId xmlns:p14="http://schemas.microsoft.com/office/powerpoint/2010/main" val="116570864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 name="Slide Number"/>
          <p:cNvSpPr txBox="1">
            <a:spLocks noGrp="1"/>
          </p:cNvSpPr>
          <p:nvPr>
            <p:ph type="sldNum" sz="quarter" idx="2"/>
          </p:nvPr>
        </p:nvSpPr>
        <p:spPr>
          <a:xfrm flipH="1">
            <a:off x="1657875" y="6513051"/>
            <a:ext cx="141064" cy="138499"/>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nchor="t">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173041" rtl="0" fontAlgn="auto" latinLnBrk="0" hangingPunct="0">
              <a:lnSpc>
                <a:spcPct val="90000"/>
              </a:lnSpc>
              <a:spcBef>
                <a:spcPts val="0"/>
              </a:spcBef>
              <a:spcAft>
                <a:spcPts val="0"/>
              </a:spcAft>
              <a:buClrTx/>
              <a:buSzTx/>
              <a:buFontTx/>
              <a:buNone/>
              <a:tabLst>
                <a:tab pos="228600" algn="l"/>
              </a:tabLst>
              <a:defRPr kumimoji="0" sz="10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a:lstStyle>
          <a:p>
            <a:fld id="{86CB4B4D-7CA3-9044-876B-883B54F8677D}" type="slidenum">
              <a:rPr lang="en-US" smtClean="0"/>
              <a:pPr/>
              <a:t>6</a:t>
            </a:fld>
            <a:endParaRPr/>
          </a:p>
        </p:txBody>
      </p:sp>
      <p:sp>
        <p:nvSpPr>
          <p:cNvPr id="181" name="Refactoring"/>
          <p:cNvSpPr txBox="1">
            <a:spLocks noGrp="1"/>
          </p:cNvSpPr>
          <p:nvPr>
            <p:ph type="title"/>
          </p:nvPr>
        </p:nvSpPr>
        <p:spPr>
          <a:xfrm>
            <a:off x="365760" y="411480"/>
            <a:ext cx="11372473" cy="485774"/>
          </a:xfrm>
          <a:prstGeom prst="rect">
            <a:avLst/>
          </a:prstGeom>
        </p:spPr>
        <p:txBody>
          <a:bodyPr/>
          <a:lstStyle>
            <a:lvl1pPr defTabSz="859536">
              <a:defRPr sz="3008"/>
            </a:lvl1pPr>
          </a:lstStyle>
          <a:p>
            <a:r>
              <a:rPr dirty="0"/>
              <a:t>Refactoring</a:t>
            </a:r>
          </a:p>
        </p:txBody>
      </p:sp>
      <p:sp>
        <p:nvSpPr>
          <p:cNvPr id="182" name="Toy workflow with testing"/>
          <p:cNvSpPr txBox="1"/>
          <p:nvPr/>
        </p:nvSpPr>
        <p:spPr>
          <a:xfrm>
            <a:off x="1941989" y="1624891"/>
            <a:ext cx="4970269" cy="461665"/>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sz="2400"/>
            </a:lvl1pPr>
          </a:lstStyle>
          <a:p>
            <a:r>
              <a:rPr lang="en-US" dirty="0"/>
              <a:t>An example of</a:t>
            </a:r>
            <a:r>
              <a:rPr dirty="0"/>
              <a:t> workflow with testing</a:t>
            </a:r>
          </a:p>
        </p:txBody>
      </p:sp>
      <p:pic>
        <p:nvPicPr>
          <p:cNvPr id="2" name="Picture 1" descr="RefactorFlowChart_v1.pdf"/>
          <p:cNvPicPr>
            <a:picLocks noChangeAspect="1"/>
          </p:cNvPicPr>
          <p:nvPr/>
        </p:nvPicPr>
        <p:blipFill rotWithShape="1">
          <a:blip r:embed="rId3">
            <a:extLst>
              <a:ext uri="{28A0092B-C50C-407E-A947-70E740481C1C}">
                <a14:useLocalDpi xmlns:a14="http://schemas.microsoft.com/office/drawing/2010/main" val="0"/>
              </a:ext>
            </a:extLst>
          </a:blip>
          <a:srcRect l="30981" r="30196"/>
          <a:stretch/>
        </p:blipFill>
        <p:spPr>
          <a:xfrm rot="16200000">
            <a:off x="4843464" y="-856923"/>
            <a:ext cx="2501899" cy="8339663"/>
          </a:xfrm>
          <a:prstGeom prst="rect">
            <a:avLst/>
          </a:prstGeom>
        </p:spPr>
      </p:pic>
    </p:spTree>
    <p:extLst>
      <p:ext uri="{BB962C8B-B14F-4D97-AF65-F5344CB8AC3E}">
        <p14:creationId xmlns:p14="http://schemas.microsoft.com/office/powerpoint/2010/main" val="3525866720"/>
      </p:ext>
    </p:extLst>
  </p:cSld>
  <p:clrMapOvr>
    <a:masterClrMapping/>
  </p:clrMapOvr>
  <mc:AlternateContent xmlns:mc="http://schemas.openxmlformats.org/markup-compatibility/2006" xmlns:p14="http://schemas.microsoft.com/office/powerpoint/2010/main">
    <mc:Choice Requires="p14">
      <p:transition spd="slow" p14:dur="2000" advTm="190985"/>
    </mc:Choice>
    <mc:Fallback xmlns="">
      <p:transition spd="slow" advTm="190985"/>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6191" y="456625"/>
            <a:ext cx="11376442" cy="510909"/>
          </a:xfrm>
        </p:spPr>
        <p:txBody>
          <a:bodyPr/>
          <a:lstStyle/>
          <a:p>
            <a:r>
              <a:rPr lang="en-US" dirty="0"/>
              <a:t>Considerations for Refactoring</a:t>
            </a:r>
          </a:p>
        </p:txBody>
      </p:sp>
      <p:sp>
        <p:nvSpPr>
          <p:cNvPr id="3" name="Content Placeholder 2"/>
          <p:cNvSpPr>
            <a:spLocks noGrp="1"/>
          </p:cNvSpPr>
          <p:nvPr>
            <p:ph idx="1"/>
          </p:nvPr>
        </p:nvSpPr>
        <p:spPr>
          <a:xfrm>
            <a:off x="703691" y="1109131"/>
            <a:ext cx="6524898" cy="4981663"/>
          </a:xfrm>
        </p:spPr>
        <p:txBody>
          <a:bodyPr>
            <a:normAutofit/>
          </a:bodyPr>
          <a:lstStyle/>
          <a:p>
            <a:r>
              <a:rPr lang="en-US" dirty="0"/>
              <a:t>Know why you are refactoring</a:t>
            </a:r>
          </a:p>
          <a:p>
            <a:pPr lvl="1"/>
            <a:r>
              <a:rPr lang="en-US" dirty="0"/>
              <a:t>Is it necessary </a:t>
            </a:r>
          </a:p>
          <a:p>
            <a:pPr lvl="1"/>
            <a:r>
              <a:rPr lang="en-US" dirty="0"/>
              <a:t>Where should the code be after refactoring</a:t>
            </a:r>
          </a:p>
          <a:p>
            <a:pPr marL="684212" lvl="2" indent="0">
              <a:buNone/>
            </a:pPr>
            <a:endParaRPr lang="en-US" dirty="0"/>
          </a:p>
        </p:txBody>
      </p:sp>
      <p:sp>
        <p:nvSpPr>
          <p:cNvPr id="5" name="Slide Number Placeholder 4"/>
          <p:cNvSpPr>
            <a:spLocks noGrp="1"/>
          </p:cNvSpPr>
          <p:nvPr>
            <p:ph type="sldNum" sz="quarter" idx="13"/>
          </p:nvPr>
        </p:nvSpPr>
        <p:spPr/>
        <p:txBody>
          <a:bodyPr/>
          <a:lstStyle/>
          <a:p>
            <a:endParaRPr lang="en-US" dirty="0"/>
          </a:p>
        </p:txBody>
      </p:sp>
      <p:sp>
        <p:nvSpPr>
          <p:cNvPr id="16" name="Content Placeholder 2">
            <a:extLst>
              <a:ext uri="{FF2B5EF4-FFF2-40B4-BE49-F238E27FC236}">
                <a16:creationId xmlns:a16="http://schemas.microsoft.com/office/drawing/2014/main" id="{FFC7FCAD-8E94-314F-B0F0-99AD91CFCBE4}"/>
              </a:ext>
            </a:extLst>
          </p:cNvPr>
          <p:cNvSpPr txBox="1">
            <a:spLocks/>
          </p:cNvSpPr>
          <p:nvPr/>
        </p:nvSpPr>
        <p:spPr bwMode="auto">
          <a:xfrm>
            <a:off x="703691" y="2559949"/>
            <a:ext cx="4890860" cy="3326856"/>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fontScale="92500" lnSpcReduction="20000"/>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baseline="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In heat example</a:t>
            </a:r>
          </a:p>
          <a:p>
            <a:pPr lvl="1"/>
            <a:r>
              <a:rPr lang="en-US" dirty="0"/>
              <a:t>Why is it necessary</a:t>
            </a:r>
          </a:p>
          <a:p>
            <a:pPr lvl="2"/>
            <a:r>
              <a:rPr lang="en-US" dirty="0"/>
              <a:t>It is a monolithic code</a:t>
            </a:r>
          </a:p>
          <a:p>
            <a:pPr lvl="2"/>
            <a:r>
              <a:rPr lang="en-US" dirty="0"/>
              <a:t>No reusability of any part of the code</a:t>
            </a:r>
          </a:p>
          <a:p>
            <a:pPr lvl="2"/>
            <a:r>
              <a:rPr lang="en-US" dirty="0"/>
              <a:t>Devising tests is hard</a:t>
            </a:r>
          </a:p>
          <a:p>
            <a:pPr lvl="2"/>
            <a:r>
              <a:rPr lang="en-US" dirty="0"/>
              <a:t>Limited extensibility</a:t>
            </a:r>
          </a:p>
          <a:p>
            <a:pPr lvl="1"/>
            <a:r>
              <a:rPr lang="en-US" dirty="0"/>
              <a:t>Where do we want to be after refactoring</a:t>
            </a:r>
          </a:p>
          <a:p>
            <a:pPr lvl="2"/>
            <a:r>
              <a:rPr lang="en-US" dirty="0"/>
              <a:t>Closer to the version that you encountered in math libraries track</a:t>
            </a:r>
          </a:p>
          <a:p>
            <a:pPr lvl="2"/>
            <a:r>
              <a:rPr lang="en-US" dirty="0"/>
              <a:t>More modular, maintainable and extensible</a:t>
            </a:r>
          </a:p>
        </p:txBody>
      </p:sp>
    </p:spTree>
    <p:extLst>
      <p:ext uri="{BB962C8B-B14F-4D97-AF65-F5344CB8AC3E}">
        <p14:creationId xmlns:p14="http://schemas.microsoft.com/office/powerpoint/2010/main" val="51306292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6442" cy="510909"/>
          </a:xfrm>
        </p:spPr>
        <p:txBody>
          <a:bodyPr/>
          <a:lstStyle/>
          <a:p>
            <a:r>
              <a:rPr lang="en-US" dirty="0"/>
              <a:t>Considerations for Refactoring</a:t>
            </a:r>
          </a:p>
        </p:txBody>
      </p:sp>
      <p:sp>
        <p:nvSpPr>
          <p:cNvPr id="3" name="Content Placeholder 2"/>
          <p:cNvSpPr>
            <a:spLocks noGrp="1"/>
          </p:cNvSpPr>
          <p:nvPr>
            <p:ph idx="1"/>
          </p:nvPr>
        </p:nvSpPr>
        <p:spPr>
          <a:xfrm>
            <a:off x="365760" y="950105"/>
            <a:ext cx="5953308" cy="5232034"/>
          </a:xfrm>
        </p:spPr>
        <p:txBody>
          <a:bodyPr>
            <a:normAutofit fontScale="92500" lnSpcReduction="10000"/>
          </a:bodyPr>
          <a:lstStyle/>
          <a:p>
            <a:pPr marL="0" indent="0">
              <a:buNone/>
            </a:pPr>
            <a:endParaRPr lang="en-US" dirty="0"/>
          </a:p>
          <a:p>
            <a:r>
              <a:rPr lang="en-US" dirty="0"/>
              <a:t>Know the scope of refactoring</a:t>
            </a:r>
          </a:p>
          <a:p>
            <a:pPr lvl="1"/>
            <a:r>
              <a:rPr lang="en-US" dirty="0"/>
              <a:t>How deep a change</a:t>
            </a:r>
          </a:p>
          <a:p>
            <a:pPr lvl="1"/>
            <a:r>
              <a:rPr lang="en-US" dirty="0"/>
              <a:t>How much code will be affected</a:t>
            </a:r>
          </a:p>
          <a:p>
            <a:r>
              <a:rPr lang="en-US" dirty="0"/>
              <a:t>In heat example</a:t>
            </a:r>
          </a:p>
          <a:p>
            <a:pPr lvl="1"/>
            <a:r>
              <a:rPr lang="en-US" dirty="0"/>
              <a:t>No capability extension</a:t>
            </a:r>
          </a:p>
          <a:p>
            <a:pPr lvl="1"/>
            <a:r>
              <a:rPr lang="en-US" dirty="0"/>
              <a:t>No performance consideration</a:t>
            </a:r>
          </a:p>
          <a:p>
            <a:pPr lvl="1"/>
            <a:r>
              <a:rPr lang="en-US" dirty="0"/>
              <a:t>Cleaner, more maintainable code</a:t>
            </a:r>
          </a:p>
          <a:p>
            <a:r>
              <a:rPr lang="en-US" dirty="0"/>
              <a:t>What do we do</a:t>
            </a:r>
          </a:p>
          <a:p>
            <a:pPr lvl="1"/>
            <a:r>
              <a:rPr lang="en-US" dirty="0"/>
              <a:t>Separate out utilities, generalize interfaces</a:t>
            </a:r>
          </a:p>
          <a:p>
            <a:pPr lvl="1"/>
            <a:r>
              <a:rPr lang="en-US" dirty="0"/>
              <a:t>Separate out integration function</a:t>
            </a:r>
          </a:p>
          <a:p>
            <a:pPr lvl="2"/>
            <a:r>
              <a:rPr lang="en-US" dirty="0"/>
              <a:t>Make a general interface to allow alternative implementations</a:t>
            </a:r>
          </a:p>
          <a:p>
            <a:pPr lvl="1"/>
            <a:r>
              <a:rPr lang="en-US" dirty="0"/>
              <a:t>Create a general build function</a:t>
            </a:r>
          </a:p>
          <a:p>
            <a:pPr lvl="1"/>
            <a:r>
              <a:rPr lang="en-US" dirty="0"/>
              <a:t>No new code or intrusive changes</a:t>
            </a:r>
          </a:p>
          <a:p>
            <a:pPr lvl="2"/>
            <a:endParaRPr lang="en-US" dirty="0"/>
          </a:p>
        </p:txBody>
      </p:sp>
      <p:sp>
        <p:nvSpPr>
          <p:cNvPr id="5" name="Slide Number Placeholder 4"/>
          <p:cNvSpPr>
            <a:spLocks noGrp="1"/>
          </p:cNvSpPr>
          <p:nvPr>
            <p:ph type="sldNum" sz="quarter" idx="13"/>
          </p:nvPr>
        </p:nvSpPr>
        <p:spPr/>
        <p:txBody>
          <a:bodyPr/>
          <a:lstStyle/>
          <a:p>
            <a:endParaRPr lang="en-US" dirty="0"/>
          </a:p>
        </p:txBody>
      </p:sp>
    </p:spTree>
    <p:extLst>
      <p:ext uri="{BB962C8B-B14F-4D97-AF65-F5344CB8AC3E}">
        <p14:creationId xmlns:p14="http://schemas.microsoft.com/office/powerpoint/2010/main" val="49687491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38162" y="1097073"/>
            <a:ext cx="10854381" cy="4498184"/>
          </a:xfrm>
        </p:spPr>
        <p:txBody>
          <a:bodyPr>
            <a:normAutofit fontScale="85000" lnSpcReduction="20000"/>
          </a:bodyPr>
          <a:lstStyle/>
          <a:p>
            <a:endParaRPr lang="en-US" dirty="0"/>
          </a:p>
          <a:p>
            <a:r>
              <a:rPr lang="en-US" dirty="0"/>
              <a:t>Know your cost estimates</a:t>
            </a:r>
          </a:p>
          <a:p>
            <a:r>
              <a:rPr lang="en-US" dirty="0"/>
              <a:t>Verification</a:t>
            </a:r>
            <a:endParaRPr lang="en-US" sz="2400" dirty="0"/>
          </a:p>
          <a:p>
            <a:pPr lvl="1"/>
            <a:r>
              <a:rPr lang="en-US" dirty="0"/>
              <a:t>Check for coverage provided by existing tests</a:t>
            </a:r>
          </a:p>
          <a:p>
            <a:pPr lvl="1"/>
            <a:r>
              <a:rPr lang="en-US" dirty="0"/>
              <a:t>Develop new tests where there are gaps</a:t>
            </a:r>
          </a:p>
          <a:p>
            <a:pPr lvl="1"/>
            <a:r>
              <a:rPr lang="en-US" dirty="0"/>
              <a:t>Make sure tests exist at different granularities</a:t>
            </a:r>
          </a:p>
          <a:p>
            <a:pPr lvl="2"/>
            <a:r>
              <a:rPr lang="en-US" dirty="0"/>
              <a:t>There should definitely be demanding integration and system level tests</a:t>
            </a:r>
          </a:p>
          <a:p>
            <a:r>
              <a:rPr lang="en-US" dirty="0"/>
              <a:t>Know your bounds</a:t>
            </a:r>
          </a:p>
          <a:p>
            <a:pPr lvl="1"/>
            <a:r>
              <a:rPr lang="en-US" dirty="0"/>
              <a:t>on acceptable behavior change</a:t>
            </a:r>
          </a:p>
          <a:p>
            <a:pPr lvl="1"/>
            <a:r>
              <a:rPr lang="en-US" dirty="0"/>
              <a:t>error bounds</a:t>
            </a:r>
          </a:p>
          <a:p>
            <a:pPr lvl="2"/>
            <a:r>
              <a:rPr lang="en-US" dirty="0"/>
              <a:t>bitwise reproduction of results unlikely after transition </a:t>
            </a:r>
          </a:p>
          <a:p>
            <a:r>
              <a:rPr lang="en-US" dirty="0"/>
              <a:t>Map from here to there</a:t>
            </a:r>
          </a:p>
          <a:p>
            <a:pPr lvl="1"/>
            <a:endParaRPr lang="en-US" dirty="0"/>
          </a:p>
          <a:p>
            <a:pPr marL="0" indent="0" algn="ctr">
              <a:buNone/>
            </a:pPr>
            <a:r>
              <a:rPr lang="en-US" sz="2400" dirty="0">
                <a:solidFill>
                  <a:srgbClr val="00B050"/>
                </a:solidFill>
              </a:rPr>
              <a:t>Incorporate testing overheads into refactoring cost estimates</a:t>
            </a:r>
          </a:p>
          <a:p>
            <a:endParaRPr lang="en-US" dirty="0"/>
          </a:p>
        </p:txBody>
      </p:sp>
      <p:sp>
        <p:nvSpPr>
          <p:cNvPr id="4" name="Title 1">
            <a:extLst>
              <a:ext uri="{FF2B5EF4-FFF2-40B4-BE49-F238E27FC236}">
                <a16:creationId xmlns:a16="http://schemas.microsoft.com/office/drawing/2014/main" id="{A6124A80-37E5-9241-AFD0-71BAF257AA5B}"/>
              </a:ext>
            </a:extLst>
          </p:cNvPr>
          <p:cNvSpPr txBox="1">
            <a:spLocks/>
          </p:cNvSpPr>
          <p:nvPr/>
        </p:nvSpPr>
        <p:spPr bwMode="auto">
          <a:xfrm>
            <a:off x="365760" y="411480"/>
            <a:ext cx="11376442" cy="510909"/>
          </a:xfrm>
          <a:prstGeom prst="rect">
            <a:avLst/>
          </a:prstGeom>
          <a:noFill/>
          <a:ln w="9525">
            <a:noFill/>
            <a:miter lim="800000"/>
            <a:headEnd/>
            <a:tailEnd/>
          </a:ln>
        </p:spPr>
        <p:txBody>
          <a:bodyPr vert="horz" wrap="square" lIns="91440" tIns="45720" rIns="91440" bIns="45720" numCol="1" anchor="t" anchorCtr="0" compatLnSpc="1">
            <a:prstTxWarp prst="textNoShape">
              <a:avLst/>
            </a:prstTxWarp>
            <a:spAutoFit/>
          </a:bodyPr>
          <a:lstStyle>
            <a:lvl1pPr algn="l" rtl="0" eaLnBrk="1" fontAlgn="base" hangingPunct="1">
              <a:lnSpc>
                <a:spcPct val="85000"/>
              </a:lnSpc>
              <a:spcBef>
                <a:spcPct val="0"/>
              </a:spcBef>
              <a:spcAft>
                <a:spcPct val="0"/>
              </a:spcAft>
              <a:defRPr sz="32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a:lstStyle>
          <a:p>
            <a:r>
              <a:rPr lang="en-US" dirty="0"/>
              <a:t>Before Starting</a:t>
            </a:r>
          </a:p>
        </p:txBody>
      </p:sp>
    </p:spTree>
    <p:extLst>
      <p:ext uri="{BB962C8B-B14F-4D97-AF65-F5344CB8AC3E}">
        <p14:creationId xmlns:p14="http://schemas.microsoft.com/office/powerpoint/2010/main" val="142320133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theme/theme1.xml><?xml version="1.0" encoding="utf-8"?>
<a:theme xmlns:a="http://schemas.openxmlformats.org/drawingml/2006/main" name="Presentations (Wide Screen)">
  <a:themeElements>
    <a:clrScheme name="ECP 171103 final">
      <a:dk1>
        <a:sysClr val="windowText" lastClr="000000"/>
      </a:dk1>
      <a:lt1>
        <a:sysClr val="window" lastClr="FFFFFF"/>
      </a:lt1>
      <a:dk2>
        <a:srgbClr val="266093"/>
      </a:dk2>
      <a:lt2>
        <a:srgbClr val="FFFFFF"/>
      </a:lt2>
      <a:accent1>
        <a:srgbClr val="2A75BB"/>
      </a:accent1>
      <a:accent2>
        <a:srgbClr val="84B641"/>
      </a:accent2>
      <a:accent3>
        <a:srgbClr val="43B1E5"/>
      </a:accent3>
      <a:accent4>
        <a:srgbClr val="D13940"/>
      </a:accent4>
      <a:accent5>
        <a:srgbClr val="C39C2F"/>
      </a:accent5>
      <a:accent6>
        <a:srgbClr val="7F7F7F"/>
      </a:accent6>
      <a:hlink>
        <a:srgbClr val="A03123"/>
      </a:hlink>
      <a:folHlink>
        <a:srgbClr val="00000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solidFill>
        <a:ln>
          <a:noFill/>
        </a:ln>
        <a:effectLst>
          <a:outerShdw blurRad="44450" dist="27940" dir="5400000" algn="ctr">
            <a:srgbClr val="000000">
              <a:alpha val="32000"/>
            </a:srgbClr>
          </a:outerShdw>
        </a:effectLst>
      </a:spPr>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defPPr algn="ctr">
          <a:lnSpc>
            <a:spcPct val="90000"/>
          </a:lnSpc>
          <a:defRPr sz="2000" dirty="0">
            <a:solidFill>
              <a:schemeClr val="bg1"/>
            </a:solidFill>
          </a:defRPr>
        </a:defPPr>
      </a:lstStyle>
    </a:spDef>
    <a:txDef>
      <a:spPr>
        <a:noFill/>
      </a:spPr>
      <a:bodyPr wrap="square" lIns="118872" tIns="91440" rIns="118872" bIns="91440" rtlCol="0" anchor="ctr" anchorCtr="0">
        <a:spAutoFit/>
      </a:bodyPr>
      <a:lstStyle>
        <a:defPPr algn="l">
          <a:lnSpc>
            <a:spcPct val="90000"/>
          </a:lnSpc>
          <a:defRPr dirty="0" smtClean="0"/>
        </a:defPPr>
      </a:lstStyle>
    </a:txDef>
  </a:objectDefaults>
  <a:extraClrSchemeLst/>
  <a:extLst>
    <a:ext uri="{05A4C25C-085E-4340-85A3-A5531E510DB2}">
      <thm15:themeFamily xmlns:thm15="http://schemas.microsoft.com/office/thememl/2012/main" name="ECP_PowerPointTemplate-v1.0_20171106" id="{82BFD86B-8FF4-4B2C-AD68-5655622D7E2C}" vid="{C92328A0-5FA1-40E2-AE72-E588ED49ADD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65464437F680748A68B85EB6594EA7D" ma:contentTypeVersion="0" ma:contentTypeDescription="Create a new document." ma:contentTypeScope="" ma:versionID="fe3f4dd58d5914c51cfc6deaa8ad845c">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E8DB7DEB-074E-4EE8-9B6E-FD277323109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2.xml><?xml version="1.0" encoding="utf-8"?>
<ds:datastoreItem xmlns:ds="http://schemas.openxmlformats.org/officeDocument/2006/customXml" ds:itemID="{19E20559-B232-4371-8690-E3D8007EDB82}">
  <ds:schemaRefs>
    <ds:schemaRef ds:uri="http://schemas.microsoft.com/sharepoint/v3/contenttype/forms"/>
  </ds:schemaRefs>
</ds:datastoreItem>
</file>

<file path=customXml/itemProps3.xml><?xml version="1.0" encoding="utf-8"?>
<ds:datastoreItem xmlns:ds="http://schemas.openxmlformats.org/officeDocument/2006/customXml" ds:itemID="{A50EC660-24D0-43A0-AE5E-E274115E726B}">
  <ds:schemaRefs>
    <ds:schemaRef ds:uri="http://purl.org/dc/terms/"/>
    <ds:schemaRef ds:uri="http://schemas.openxmlformats.org/package/2006/metadata/core-properties"/>
    <ds:schemaRef ds:uri="http://schemas.microsoft.com/office/2006/documentManagement/types"/>
    <ds:schemaRef ds:uri="http://purl.org/dc/elements/1.1/"/>
    <ds:schemaRef ds:uri="http://schemas.microsoft.com/office/2006/metadata/properties"/>
    <ds:schemaRef ds:uri="http://www.w3.org/XML/1998/namespace"/>
    <ds:schemaRef ds:uri="http://purl.org/dc/dcmitype/"/>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ECP_PowerPoint_Template-v1.0_20171106</Template>
  <TotalTime>10296</TotalTime>
  <Words>2146</Words>
  <Application>Microsoft Macintosh PowerPoint</Application>
  <PresentationFormat>Custom</PresentationFormat>
  <Paragraphs>319</Paragraphs>
  <Slides>30</Slides>
  <Notes>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30</vt:i4>
      </vt:variant>
    </vt:vector>
  </HeadingPairs>
  <TitlesOfParts>
    <vt:vector size="36" baseType="lpstr">
      <vt:lpstr>American Typewriter</vt:lpstr>
      <vt:lpstr>Arial</vt:lpstr>
      <vt:lpstr>Arial Black</vt:lpstr>
      <vt:lpstr>Calibri</vt:lpstr>
      <vt:lpstr>Wingdings</vt:lpstr>
      <vt:lpstr>Presentations (Wide Screen)</vt:lpstr>
      <vt:lpstr>Refactoring</vt:lpstr>
      <vt:lpstr>License, Citation and Acknowledgements</vt:lpstr>
      <vt:lpstr>Look at the Running Example</vt:lpstr>
      <vt:lpstr>What is Refactoring  </vt:lpstr>
      <vt:lpstr>What is Refactoring  </vt:lpstr>
      <vt:lpstr>Refactoring</vt:lpstr>
      <vt:lpstr>Considerations for Refactoring</vt:lpstr>
      <vt:lpstr>Considerations for Refactoring</vt:lpstr>
      <vt:lpstr>PowerPoint Presentation</vt:lpstr>
      <vt:lpstr>Cost estimation</vt:lpstr>
      <vt:lpstr>Cost estimation</vt:lpstr>
      <vt:lpstr>How do we determine what other tests are needed?</vt:lpstr>
      <vt:lpstr>Code coverage output</vt:lpstr>
      <vt:lpstr>Code Coverage for Our Project</vt:lpstr>
      <vt:lpstr>Map from Here to There: On ramp plan</vt:lpstr>
      <vt:lpstr>On ramp plan</vt:lpstr>
      <vt:lpstr>Exercise: Refactoring heat app Equation in stages</vt:lpstr>
      <vt:lpstr>More Realistic Example From FLASH </vt:lpstr>
      <vt:lpstr>More Realistic Example From FLASH</vt:lpstr>
      <vt:lpstr>Considerations</vt:lpstr>
      <vt:lpstr>FLASH5</vt:lpstr>
      <vt:lpstr>Map From Here to There</vt:lpstr>
      <vt:lpstr>Map From Here to There</vt:lpstr>
      <vt:lpstr>Refactoring plan</vt:lpstr>
      <vt:lpstr>Phase 1 - design</vt:lpstr>
      <vt:lpstr>Phase 2 - prototyping</vt:lpstr>
      <vt:lpstr>Phase 3 - implementation</vt:lpstr>
      <vt:lpstr>Important Takeaways </vt:lpstr>
      <vt:lpstr>Other resources</vt:lpstr>
      <vt:lpstr>PowerPoint Presentation</vt:lpstr>
    </vt:vector>
  </TitlesOfParts>
  <Company>ORNL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Challenges of Exascale Computing</dc:title>
  <dc:creator>Bernholdt, David E.</dc:creator>
  <cp:lastModifiedBy>Dubey, Anshu</cp:lastModifiedBy>
  <cp:revision>362</cp:revision>
  <cp:lastPrinted>2017-11-02T18:35:01Z</cp:lastPrinted>
  <dcterms:created xsi:type="dcterms:W3CDTF">2018-11-06T17:28:56Z</dcterms:created>
  <dcterms:modified xsi:type="dcterms:W3CDTF">2020-07-29T20:51:15Z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0x010100565464437F680748A68B85EB6594EA7D</vt:lpwstr>
  </property>
</Properties>
</file>